
<file path=[Content_Types].xml><?xml version="1.0" encoding="utf-8"?>
<Types xmlns="http://schemas.openxmlformats.org/package/2006/content-types">
  <Default Extension="jpeg" ContentType="image/jpeg"/>
  <Default Extension="jpg" ContentType="image/jpeg"/>
  <Default Extension="mp3" ContentType="audio/m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68" r:id="rId2"/>
  </p:sldMasterIdLst>
  <p:notesMasterIdLst>
    <p:notesMasterId r:id="rId20"/>
  </p:notesMasterIdLst>
  <p:sldIdLst>
    <p:sldId id="256" r:id="rId3"/>
    <p:sldId id="257" r:id="rId4"/>
    <p:sldId id="260" r:id="rId5"/>
    <p:sldId id="263" r:id="rId6"/>
    <p:sldId id="264" r:id="rId7"/>
    <p:sldId id="267" r:id="rId8"/>
    <p:sldId id="268" r:id="rId9"/>
    <p:sldId id="289" r:id="rId10"/>
    <p:sldId id="269" r:id="rId11"/>
    <p:sldId id="270" r:id="rId12"/>
    <p:sldId id="271" r:id="rId13"/>
    <p:sldId id="275" r:id="rId14"/>
    <p:sldId id="277" r:id="rId15"/>
    <p:sldId id="282" r:id="rId16"/>
    <p:sldId id="281" r:id="rId17"/>
    <p:sldId id="285" r:id="rId18"/>
    <p:sldId id="286" r:id="rId19"/>
  </p:sldIdLst>
  <p:sldSz cx="12192000" cy="6858000"/>
  <p:notesSz cx="6858000" cy="9144000"/>
  <p:custDataLst>
    <p:tags r:id="rId21"/>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25" userDrawn="1">
          <p15:clr>
            <a:srgbClr val="A4A3A4"/>
          </p15:clr>
        </p15:guide>
        <p15:guide id="3" pos="7355" userDrawn="1">
          <p15:clr>
            <a:srgbClr val="A4A3A4"/>
          </p15:clr>
        </p15:guide>
        <p15:guide id="4" orient="horz" pos="346" userDrawn="1">
          <p15:clr>
            <a:srgbClr val="A4A3A4"/>
          </p15:clr>
        </p15:guide>
        <p15:guide id="5" orient="horz" pos="3974" userDrawn="1">
          <p15:clr>
            <a:srgbClr val="A4A3A4"/>
          </p15:clr>
        </p15:guide>
        <p15:guide id="6" pos="3840" userDrawn="1">
          <p15:clr>
            <a:srgbClr val="A4A3A4"/>
          </p15:clr>
        </p15:guide>
        <p15:guide id="7" orient="horz" pos="572" userDrawn="1">
          <p15:clr>
            <a:srgbClr val="A4A3A4"/>
          </p15:clr>
        </p15:guide>
        <p15:guide id="8" orient="horz" pos="374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26FA0"/>
    <a:srgbClr val="036FA0"/>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showGuides="1">
      <p:cViewPr varScale="1">
        <p:scale>
          <a:sx n="86" d="100"/>
          <a:sy n="86" d="100"/>
        </p:scale>
        <p:origin x="562" y="58"/>
      </p:cViewPr>
      <p:guideLst>
        <p:guide orient="horz" pos="2160"/>
        <p:guide pos="325"/>
        <p:guide pos="7355"/>
        <p:guide orient="horz" pos="346"/>
        <p:guide orient="horz" pos="3974"/>
        <p:guide pos="3840"/>
        <p:guide orient="horz" pos="572"/>
        <p:guide orient="horz" pos="3748"/>
      </p:guideLst>
    </p:cSldViewPr>
  </p:slideViewPr>
  <p:notesTextViewPr>
    <p:cViewPr>
      <p:scale>
        <a:sx n="1" d="1"/>
        <a:sy n="1" d="1"/>
      </p:scale>
      <p:origin x="0" y="0"/>
    </p:cViewPr>
  </p:notesTextViewPr>
  <p:sorterViewPr>
    <p:cViewPr>
      <p:scale>
        <a:sx n="50" d="100"/>
        <a:sy n="5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 Type="http://schemas.openxmlformats.org/officeDocument/2006/relationships/slide" Target="slides/slide1.xml"/><Relationship Id="rId21" Type="http://schemas.openxmlformats.org/officeDocument/2006/relationships/tags" Target="tags/tag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41743F9-9B08-422F-9ECE-BE7148BC7DDC}" type="datetimeFigureOut">
              <a:rPr lang="zh-CN" altLang="en-US" smtClean="0"/>
              <a:t>2019/10/27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34C0232-94FA-4EBE-BB9B-79FBE486032D}" type="slidenum">
              <a:rPr lang="zh-CN" altLang="en-US" smtClean="0"/>
              <a:t>‹#›</a:t>
            </a:fld>
            <a:endParaRPr lang="zh-CN" altLang="en-US"/>
          </a:p>
        </p:txBody>
      </p:sp>
    </p:spTree>
    <p:extLst>
      <p:ext uri="{BB962C8B-B14F-4D97-AF65-F5344CB8AC3E}">
        <p14:creationId xmlns:p14="http://schemas.microsoft.com/office/powerpoint/2010/main" val="22997387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34C0232-94FA-4EBE-BB9B-79FBE486032D}" type="slidenum">
              <a:rPr lang="zh-CN" altLang="en-US" smtClean="0"/>
              <a:t>1</a:t>
            </a:fld>
            <a:endParaRPr lang="zh-CN" altLang="en-US"/>
          </a:p>
        </p:txBody>
      </p:sp>
    </p:spTree>
    <p:extLst>
      <p:ext uri="{BB962C8B-B14F-4D97-AF65-F5344CB8AC3E}">
        <p14:creationId xmlns:p14="http://schemas.microsoft.com/office/powerpoint/2010/main" val="23258942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B286D78-31DF-493B-968A-39C1B2506957}" type="slidenum">
              <a:rPr lang="zh-CN" altLang="en-US" smtClean="0"/>
              <a:t>10</a:t>
            </a:fld>
            <a:endParaRPr lang="zh-CN" altLang="en-US"/>
          </a:p>
        </p:txBody>
      </p:sp>
    </p:spTree>
    <p:extLst>
      <p:ext uri="{BB962C8B-B14F-4D97-AF65-F5344CB8AC3E}">
        <p14:creationId xmlns:p14="http://schemas.microsoft.com/office/powerpoint/2010/main" val="3442930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B286D78-31DF-493B-968A-39C1B2506957}" type="slidenum">
              <a:rPr lang="zh-CN" altLang="en-US" smtClean="0"/>
              <a:t>11</a:t>
            </a:fld>
            <a:endParaRPr lang="zh-CN" altLang="en-US"/>
          </a:p>
        </p:txBody>
      </p:sp>
    </p:spTree>
    <p:extLst>
      <p:ext uri="{BB962C8B-B14F-4D97-AF65-F5344CB8AC3E}">
        <p14:creationId xmlns:p14="http://schemas.microsoft.com/office/powerpoint/2010/main" val="30445944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B286D78-31DF-493B-968A-39C1B2506957}" type="slidenum">
              <a:rPr lang="zh-CN" altLang="en-US" smtClean="0"/>
              <a:t>12</a:t>
            </a:fld>
            <a:endParaRPr lang="zh-CN" altLang="en-US"/>
          </a:p>
        </p:txBody>
      </p:sp>
    </p:spTree>
    <p:extLst>
      <p:ext uri="{BB962C8B-B14F-4D97-AF65-F5344CB8AC3E}">
        <p14:creationId xmlns:p14="http://schemas.microsoft.com/office/powerpoint/2010/main" val="22749745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B286D78-31DF-493B-968A-39C1B2506957}" type="slidenum">
              <a:rPr lang="zh-CN" altLang="en-US" smtClean="0"/>
              <a:t>13</a:t>
            </a:fld>
            <a:endParaRPr lang="zh-CN" altLang="en-US"/>
          </a:p>
        </p:txBody>
      </p:sp>
    </p:spTree>
    <p:extLst>
      <p:ext uri="{BB962C8B-B14F-4D97-AF65-F5344CB8AC3E}">
        <p14:creationId xmlns:p14="http://schemas.microsoft.com/office/powerpoint/2010/main" val="9268467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B286D78-31DF-493B-968A-39C1B2506957}" type="slidenum">
              <a:rPr lang="zh-CN" altLang="en-US" smtClean="0"/>
              <a:t>14</a:t>
            </a:fld>
            <a:endParaRPr lang="zh-CN" altLang="en-US"/>
          </a:p>
        </p:txBody>
      </p:sp>
    </p:spTree>
    <p:extLst>
      <p:ext uri="{BB962C8B-B14F-4D97-AF65-F5344CB8AC3E}">
        <p14:creationId xmlns:p14="http://schemas.microsoft.com/office/powerpoint/2010/main" val="34987525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B286D78-31DF-493B-968A-39C1B2506957}" type="slidenum">
              <a:rPr lang="zh-CN" altLang="en-US" smtClean="0"/>
              <a:t>15</a:t>
            </a:fld>
            <a:endParaRPr lang="zh-CN" altLang="en-US"/>
          </a:p>
        </p:txBody>
      </p:sp>
    </p:spTree>
    <p:extLst>
      <p:ext uri="{BB962C8B-B14F-4D97-AF65-F5344CB8AC3E}">
        <p14:creationId xmlns:p14="http://schemas.microsoft.com/office/powerpoint/2010/main" val="40339107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B286D78-31DF-493B-968A-39C1B2506957}" type="slidenum">
              <a:rPr lang="zh-CN" altLang="en-US" smtClean="0"/>
              <a:t>16</a:t>
            </a:fld>
            <a:endParaRPr lang="zh-CN" altLang="en-US"/>
          </a:p>
        </p:txBody>
      </p:sp>
    </p:spTree>
    <p:extLst>
      <p:ext uri="{BB962C8B-B14F-4D97-AF65-F5344CB8AC3E}">
        <p14:creationId xmlns:p14="http://schemas.microsoft.com/office/powerpoint/2010/main" val="37575731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34C0232-94FA-4EBE-BB9B-79FBE486032D}" type="slidenum">
              <a:rPr lang="zh-CN" altLang="en-US" smtClean="0"/>
              <a:t>17</a:t>
            </a:fld>
            <a:endParaRPr lang="zh-CN" altLang="en-US"/>
          </a:p>
        </p:txBody>
      </p:sp>
    </p:spTree>
    <p:extLst>
      <p:ext uri="{BB962C8B-B14F-4D97-AF65-F5344CB8AC3E}">
        <p14:creationId xmlns:p14="http://schemas.microsoft.com/office/powerpoint/2010/main" val="36161690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34C0232-94FA-4EBE-BB9B-79FBE486032D}" type="slidenum">
              <a:rPr lang="zh-CN" altLang="en-US" smtClean="0"/>
              <a:t>2</a:t>
            </a:fld>
            <a:endParaRPr lang="zh-CN" altLang="en-US"/>
          </a:p>
        </p:txBody>
      </p:sp>
    </p:spTree>
    <p:extLst>
      <p:ext uri="{BB962C8B-B14F-4D97-AF65-F5344CB8AC3E}">
        <p14:creationId xmlns:p14="http://schemas.microsoft.com/office/powerpoint/2010/main" val="33917182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34C0232-94FA-4EBE-BB9B-79FBE486032D}" type="slidenum">
              <a:rPr lang="zh-CN" altLang="en-US" smtClean="0"/>
              <a:t>3</a:t>
            </a:fld>
            <a:endParaRPr lang="zh-CN" altLang="en-US"/>
          </a:p>
        </p:txBody>
      </p:sp>
    </p:spTree>
    <p:extLst>
      <p:ext uri="{BB962C8B-B14F-4D97-AF65-F5344CB8AC3E}">
        <p14:creationId xmlns:p14="http://schemas.microsoft.com/office/powerpoint/2010/main" val="33396420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B286D78-31DF-493B-968A-39C1B2506957}" type="slidenum">
              <a:rPr lang="zh-CN" altLang="en-US" smtClean="0"/>
              <a:t>4</a:t>
            </a:fld>
            <a:endParaRPr lang="zh-CN" altLang="en-US"/>
          </a:p>
        </p:txBody>
      </p:sp>
    </p:spTree>
    <p:extLst>
      <p:ext uri="{BB962C8B-B14F-4D97-AF65-F5344CB8AC3E}">
        <p14:creationId xmlns:p14="http://schemas.microsoft.com/office/powerpoint/2010/main" val="10262265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B286D78-31DF-493B-968A-39C1B2506957}" type="slidenum">
              <a:rPr lang="zh-CN" altLang="en-US" smtClean="0"/>
              <a:t>5</a:t>
            </a:fld>
            <a:endParaRPr lang="zh-CN" altLang="en-US"/>
          </a:p>
        </p:txBody>
      </p:sp>
    </p:spTree>
    <p:extLst>
      <p:ext uri="{BB962C8B-B14F-4D97-AF65-F5344CB8AC3E}">
        <p14:creationId xmlns:p14="http://schemas.microsoft.com/office/powerpoint/2010/main" val="10795506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B286D78-31DF-493B-968A-39C1B2506957}" type="slidenum">
              <a:rPr lang="zh-CN" altLang="en-US" smtClean="0"/>
              <a:t>6</a:t>
            </a:fld>
            <a:endParaRPr lang="zh-CN" altLang="en-US"/>
          </a:p>
        </p:txBody>
      </p:sp>
    </p:spTree>
    <p:extLst>
      <p:ext uri="{BB962C8B-B14F-4D97-AF65-F5344CB8AC3E}">
        <p14:creationId xmlns:p14="http://schemas.microsoft.com/office/powerpoint/2010/main" val="18394879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B286D78-31DF-493B-968A-39C1B2506957}" type="slidenum">
              <a:rPr lang="zh-CN" altLang="en-US" smtClean="0"/>
              <a:t>7</a:t>
            </a:fld>
            <a:endParaRPr lang="zh-CN" altLang="en-US"/>
          </a:p>
        </p:txBody>
      </p:sp>
    </p:spTree>
    <p:extLst>
      <p:ext uri="{BB962C8B-B14F-4D97-AF65-F5344CB8AC3E}">
        <p14:creationId xmlns:p14="http://schemas.microsoft.com/office/powerpoint/2010/main" val="40205074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B286D78-31DF-493B-968A-39C1B2506957}" type="slidenum">
              <a:rPr lang="zh-CN" altLang="en-US" smtClean="0"/>
              <a:t>8</a:t>
            </a:fld>
            <a:endParaRPr lang="zh-CN" altLang="en-US"/>
          </a:p>
        </p:txBody>
      </p:sp>
    </p:spTree>
    <p:extLst>
      <p:ext uri="{BB962C8B-B14F-4D97-AF65-F5344CB8AC3E}">
        <p14:creationId xmlns:p14="http://schemas.microsoft.com/office/powerpoint/2010/main" val="2088914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B286D78-31DF-493B-968A-39C1B2506957}" type="slidenum">
              <a:rPr lang="zh-CN" altLang="en-US" smtClean="0"/>
              <a:t>9</a:t>
            </a:fld>
            <a:endParaRPr lang="zh-CN" altLang="en-US"/>
          </a:p>
        </p:txBody>
      </p:sp>
    </p:spTree>
    <p:extLst>
      <p:ext uri="{BB962C8B-B14F-4D97-AF65-F5344CB8AC3E}">
        <p14:creationId xmlns:p14="http://schemas.microsoft.com/office/powerpoint/2010/main" val="13873610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2682837"/>
      </p:ext>
    </p:extLst>
  </p:cSld>
  <p:clrMapOvr>
    <a:masterClrMapping/>
  </p:clrMapOvr>
  <mc:AlternateContent xmlns:mc="http://schemas.openxmlformats.org/markup-compatibility/2006" xmlns:p14="http://schemas.microsoft.com/office/powerpoint/2010/main">
    <mc:Choice Requires="p14">
      <p:transition spd="slow" p14:dur="900" advClick="0" advTm="5000">
        <p14:warp dir="in"/>
      </p:transition>
    </mc:Choice>
    <mc:Fallback xmlns="">
      <p:transition spd="slow" advClick="0" advTm="500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3741538267"/>
      </p:ext>
    </p:extLst>
  </p:cSld>
  <p:clrMapOvr>
    <a:masterClrMapping/>
  </p:clrMapOvr>
  <mc:AlternateContent xmlns:mc="http://schemas.openxmlformats.org/markup-compatibility/2006" xmlns:p14="http://schemas.microsoft.com/office/powerpoint/2010/main">
    <mc:Choice Requires="p14">
      <p:transition spd="slow" p14:dur="900" advClick="0" advTm="5000">
        <p14:warp dir="in"/>
      </p:transition>
    </mc:Choice>
    <mc:Fallback xmlns="">
      <p:transition spd="slow" advClick="0" advTm="500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588428398"/>
      </p:ext>
    </p:extLst>
  </p:cSld>
  <p:clrMapOvr>
    <a:masterClrMapping/>
  </p:clrMapOvr>
  <mc:AlternateContent xmlns:mc="http://schemas.openxmlformats.org/markup-compatibility/2006" xmlns:p14="http://schemas.microsoft.com/office/powerpoint/2010/main">
    <mc:Choice Requires="p14">
      <p:transition spd="slow" p14:dur="900" advClick="0" advTm="5000">
        <p14:warp dir="in"/>
      </p:transition>
    </mc:Choice>
    <mc:Fallback xmlns="">
      <p:transition spd="slow" advClick="0" advTm="500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fld id="{7F061FEE-56D5-4BA9-AC75-184C9A67A85C}" type="slidenum">
              <a:rPr lang="zh-CN" altLang="en-US" smtClean="0"/>
              <a:t>‹#›</a:t>
            </a:fld>
            <a:endParaRPr lang="zh-CN" altLang="en-US"/>
          </a:p>
        </p:txBody>
      </p:sp>
    </p:spTree>
    <p:extLst>
      <p:ext uri="{BB962C8B-B14F-4D97-AF65-F5344CB8AC3E}">
        <p14:creationId xmlns:p14="http://schemas.microsoft.com/office/powerpoint/2010/main" val="3261813103"/>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fld id="{7F061FEE-56D5-4BA9-AC75-184C9A67A85C}" type="slidenum">
              <a:rPr lang="zh-CN" altLang="en-US" smtClean="0"/>
              <a:t>‹#›</a:t>
            </a:fld>
            <a:endParaRPr lang="zh-CN" altLang="en-US"/>
          </a:p>
        </p:txBody>
      </p:sp>
    </p:spTree>
    <p:extLst>
      <p:ext uri="{BB962C8B-B14F-4D97-AF65-F5344CB8AC3E}">
        <p14:creationId xmlns:p14="http://schemas.microsoft.com/office/powerpoint/2010/main" val="1799145710"/>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7F061FEE-56D5-4BA9-AC75-184C9A67A85C}" type="slidenum">
              <a:rPr lang="zh-CN" altLang="en-US" smtClean="0"/>
              <a:t>‹#›</a:t>
            </a:fld>
            <a:endParaRPr lang="zh-CN" altLang="en-US"/>
          </a:p>
        </p:txBody>
      </p:sp>
    </p:spTree>
    <p:extLst>
      <p:ext uri="{BB962C8B-B14F-4D97-AF65-F5344CB8AC3E}">
        <p14:creationId xmlns:p14="http://schemas.microsoft.com/office/powerpoint/2010/main" val="2362265508"/>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标题和内容">
    <p:spTree>
      <p:nvGrpSpPr>
        <p:cNvPr id="1" name=""/>
        <p:cNvGrpSpPr/>
        <p:nvPr/>
      </p:nvGrpSpPr>
      <p:grpSpPr>
        <a:xfrm>
          <a:off x="0" y="0"/>
          <a:ext cx="0" cy="0"/>
          <a:chOff x="0" y="0"/>
          <a:chExt cx="0" cy="0"/>
        </a:xfrm>
      </p:grpSpPr>
      <p:sp>
        <p:nvSpPr>
          <p:cNvPr id="4" name="日期占位符 3"/>
          <p:cNvSpPr>
            <a:spLocks noGrp="1"/>
          </p:cNvSpPr>
          <p:nvPr>
            <p:ph type="dt" sz="half" idx="10"/>
          </p:nvPr>
        </p:nvSpPr>
        <p:spPr>
          <a:xfrm>
            <a:off x="609600" y="6356352"/>
            <a:ext cx="2844800" cy="365125"/>
          </a:xfrm>
          <a:prstGeom prst="rect">
            <a:avLst/>
          </a:prstGeom>
        </p:spPr>
        <p:txBody>
          <a:bodyPr/>
          <a:lstStyle/>
          <a:p>
            <a:fld id="{497D1FDA-8AD7-41A1-A0AC-B73BFC6DE265}" type="datetimeFigureOut">
              <a:rPr lang="zh-CN" altLang="en-US" smtClean="0"/>
              <a:t>2019/10/27</a:t>
            </a:fld>
            <a:endParaRPr lang="zh-CN" altLang="en-US"/>
          </a:p>
        </p:txBody>
      </p:sp>
      <p:sp>
        <p:nvSpPr>
          <p:cNvPr id="5" name="页脚占位符 4"/>
          <p:cNvSpPr>
            <a:spLocks noGrp="1"/>
          </p:cNvSpPr>
          <p:nvPr>
            <p:ph type="ftr" sz="quarter" idx="11"/>
          </p:nvPr>
        </p:nvSpPr>
        <p:spPr>
          <a:xfrm>
            <a:off x="4165600" y="6356352"/>
            <a:ext cx="3860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737600" y="6356352"/>
            <a:ext cx="2844800" cy="365125"/>
          </a:xfrm>
          <a:prstGeom prst="rect">
            <a:avLst/>
          </a:prstGeom>
        </p:spPr>
        <p:txBody>
          <a:bodyPr/>
          <a:lstStyle/>
          <a:p>
            <a:fld id="{ED327145-FF81-4AC9-98EB-2A48FA1E94C3}" type="slidenum">
              <a:rPr lang="zh-CN" altLang="en-US" smtClean="0"/>
              <a:t>‹#›</a:t>
            </a:fld>
            <a:endParaRPr lang="zh-CN" altLang="en-US"/>
          </a:p>
        </p:txBody>
      </p:sp>
    </p:spTree>
    <p:extLst>
      <p:ext uri="{BB962C8B-B14F-4D97-AF65-F5344CB8AC3E}">
        <p14:creationId xmlns:p14="http://schemas.microsoft.com/office/powerpoint/2010/main" val="4152084691"/>
      </p:ext>
    </p:extLst>
  </p:cSld>
  <p:clrMapOvr>
    <a:masterClrMapping/>
  </p:clrMapOvr>
  <mc:AlternateContent xmlns:mc="http://schemas.openxmlformats.org/markup-compatibility/2006" xmlns:p14="http://schemas.microsoft.com/office/powerpoint/2010/main">
    <mc:Choice Requires="p14">
      <p:transition spd="slow" p14:dur="1500" advTm="0">
        <p:split orient="vert"/>
      </p:transition>
    </mc:Choice>
    <mc:Fallback xmlns="">
      <p:transition spd="slow" advTm="0">
        <p:split orient="vert"/>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slideLayout" Target="../slideLayouts/slideLayout5.xml"/><Relationship Id="rId1" Type="http://schemas.openxmlformats.org/officeDocument/2006/relationships/slideLayout" Target="../slideLayouts/slideLayout4.xml"/><Relationship Id="rId5" Type="http://schemas.openxmlformats.org/officeDocument/2006/relationships/theme" Target="../theme/theme2.xml"/><Relationship Id="rId4"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02988723"/>
      </p:ext>
    </p:extLst>
  </p:cSld>
  <p:clrMap bg1="lt1" tx1="dk1" bg2="lt2" tx2="dk2" accent1="accent1" accent2="accent2" accent3="accent3" accent4="accent4" accent5="accent5" accent6="accent6" hlink="hlink" folHlink="folHlink"/>
  <p:sldLayoutIdLst>
    <p:sldLayoutId id="2147483661" r:id="rId1"/>
    <p:sldLayoutId id="2147483663" r:id="rId2"/>
    <p:sldLayoutId id="2147483667" r:id="rId3"/>
  </p:sldLayoutIdLst>
  <mc:AlternateContent xmlns:mc="http://schemas.openxmlformats.org/markup-compatibility/2006" xmlns:p14="http://schemas.microsoft.com/office/powerpoint/2010/main">
    <mc:Choice Requires="p14">
      <p:transition spd="slow" p14:dur="900" advClick="0" advTm="5000">
        <p14:warp dir="in"/>
      </p:transition>
    </mc:Choice>
    <mc:Fallback xmlns="">
      <p:transition spd="slow" advClick="0" advTm="500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F061FEE-56D5-4BA9-AC75-184C9A67A85C}" type="slidenum">
              <a:rPr lang="zh-CN" altLang="en-US" smtClean="0"/>
              <a:t>‹#›</a:t>
            </a:fld>
            <a:endParaRPr lang="zh-CN" altLang="en-US"/>
          </a:p>
        </p:txBody>
      </p:sp>
    </p:spTree>
    <p:extLst>
      <p:ext uri="{BB962C8B-B14F-4D97-AF65-F5344CB8AC3E}">
        <p14:creationId xmlns:p14="http://schemas.microsoft.com/office/powerpoint/2010/main" val="3391720210"/>
      </p:ext>
    </p:extLst>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Lst>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2.png"/><Relationship Id="rId5" Type="http://schemas.openxmlformats.org/officeDocument/2006/relationships/image" Target="../media/image1.jp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14.png"/><Relationship Id="rId7"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microsoft.com/office/2007/relationships/hdphoto" Target="../media/hdphoto2.wdp"/><Relationship Id="rId5" Type="http://schemas.openxmlformats.org/officeDocument/2006/relationships/image" Target="../media/image15.png"/><Relationship Id="rId4" Type="http://schemas.microsoft.com/office/2007/relationships/hdphoto" Target="../media/hdphoto1.wdp"/></Relationships>
</file>

<file path=ppt/slides/_rels/slide1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图片包含 名片&#10;&#10;已生成高可信度的说明">
            <a:extLst>
              <a:ext uri="{FF2B5EF4-FFF2-40B4-BE49-F238E27FC236}">
                <a16:creationId xmlns:a16="http://schemas.microsoft.com/office/drawing/2014/main" id="{AD40A288-923B-4C63-8B19-29B9F4AE4F0B}"/>
              </a:ext>
            </a:extLst>
          </p:cNvPr>
          <p:cNvPicPr>
            <a:picLocks noChangeAspect="1"/>
          </p:cNvPicPr>
          <p:nvPr/>
        </p:nvPicPr>
        <p:blipFill>
          <a:blip r:embed="rId5">
            <a:extLst>
              <a:ext uri="{28A0092B-C50C-407E-A947-70E740481C1C}">
                <a14:useLocalDpi xmlns:a14="http://schemas.microsoft.com/office/drawing/2010/main" val="0"/>
              </a:ext>
            </a:extLst>
          </a:blip>
          <a:srcRect l="8390" t="8428" r="8390" b="8428"/>
          <a:stretch>
            <a:fillRect/>
          </a:stretch>
        </p:blipFill>
        <p:spPr>
          <a:xfrm>
            <a:off x="-170278"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7" name="TextBox 7">
            <a:extLst>
              <a:ext uri="{FF2B5EF4-FFF2-40B4-BE49-F238E27FC236}">
                <a16:creationId xmlns:a16="http://schemas.microsoft.com/office/drawing/2014/main" id="{09D165A2-07BD-4644-AABB-310330D17F32}"/>
              </a:ext>
            </a:extLst>
          </p:cNvPr>
          <p:cNvSpPr txBox="1"/>
          <p:nvPr/>
        </p:nvSpPr>
        <p:spPr>
          <a:xfrm>
            <a:off x="560881" y="2271443"/>
            <a:ext cx="11070237" cy="1569660"/>
          </a:xfrm>
          <a:prstGeom prst="rect">
            <a:avLst/>
          </a:prstGeom>
          <a:noFill/>
        </p:spPr>
        <p:txBody>
          <a:bodyPr wrap="square" rtlCol="0">
            <a:spAutoFit/>
          </a:bodyPr>
          <a:lstStyle/>
          <a:p>
            <a:pPr algn="ctr"/>
            <a:r>
              <a:rPr lang="en-US" altLang="zh-CN" sz="3200" b="1" dirty="0" err="1">
                <a:solidFill>
                  <a:schemeClr val="accent1"/>
                </a:solidFill>
                <a:latin typeface="微软雅黑" pitchFamily="34" charset="-122"/>
                <a:ea typeface="微软雅黑" pitchFamily="34" charset="-122"/>
              </a:rPr>
              <a:t>EROFS</a:t>
            </a:r>
            <a:r>
              <a:rPr lang="en-US" altLang="zh-CN" sz="3200" b="1" dirty="0">
                <a:solidFill>
                  <a:schemeClr val="accent1"/>
                </a:solidFill>
                <a:latin typeface="微软雅黑" pitchFamily="34" charset="-122"/>
                <a:ea typeface="微软雅黑" pitchFamily="34" charset="-122"/>
              </a:rPr>
              <a:t>: A Compression-friendly </a:t>
            </a:r>
            <a:r>
              <a:rPr lang="en-US" altLang="zh-CN" sz="3200" b="1" dirty="0" err="1">
                <a:solidFill>
                  <a:schemeClr val="accent1"/>
                </a:solidFill>
                <a:latin typeface="微软雅黑" pitchFamily="34" charset="-122"/>
                <a:ea typeface="微软雅黑" pitchFamily="34" charset="-122"/>
              </a:rPr>
              <a:t>Readonly</a:t>
            </a:r>
            <a:r>
              <a:rPr lang="en-US" altLang="zh-CN" sz="3200" b="1" dirty="0">
                <a:solidFill>
                  <a:schemeClr val="accent1"/>
                </a:solidFill>
                <a:latin typeface="微软雅黑" pitchFamily="34" charset="-122"/>
                <a:ea typeface="微软雅黑" pitchFamily="34" charset="-122"/>
              </a:rPr>
              <a:t> File System for </a:t>
            </a:r>
          </a:p>
          <a:p>
            <a:pPr algn="ctr"/>
            <a:r>
              <a:rPr lang="en-US" altLang="zh-CN" sz="3200" b="1" dirty="0">
                <a:solidFill>
                  <a:schemeClr val="accent1"/>
                </a:solidFill>
                <a:latin typeface="微软雅黑" pitchFamily="34" charset="-122"/>
                <a:ea typeface="微软雅黑" pitchFamily="34" charset="-122"/>
              </a:rPr>
              <a:t>Resource-scarce Devices </a:t>
            </a:r>
            <a:endParaRPr lang="zh-CN" altLang="en-US" sz="3200" b="1" dirty="0">
              <a:solidFill>
                <a:schemeClr val="accent1"/>
              </a:solidFill>
              <a:latin typeface="微软雅黑" pitchFamily="34" charset="-122"/>
              <a:ea typeface="微软雅黑" pitchFamily="34" charset="-122"/>
            </a:endParaRPr>
          </a:p>
        </p:txBody>
      </p:sp>
      <p:sp>
        <p:nvSpPr>
          <p:cNvPr id="9" name="矩形 8">
            <a:extLst>
              <a:ext uri="{FF2B5EF4-FFF2-40B4-BE49-F238E27FC236}">
                <a16:creationId xmlns:a16="http://schemas.microsoft.com/office/drawing/2014/main" id="{1614A43A-2DAB-421E-B071-C4CE89638A58}"/>
              </a:ext>
            </a:extLst>
          </p:cNvPr>
          <p:cNvSpPr/>
          <p:nvPr/>
        </p:nvSpPr>
        <p:spPr>
          <a:xfrm>
            <a:off x="8936515" y="4764776"/>
            <a:ext cx="2066591" cy="584775"/>
          </a:xfrm>
          <a:prstGeom prst="rect">
            <a:avLst/>
          </a:prstGeom>
          <a:effectLst/>
        </p:spPr>
        <p:txBody>
          <a:bodyPr wrap="none">
            <a:spAutoFit/>
          </a:bodyPr>
          <a:lstStyle/>
          <a:p>
            <a:pPr algn="ctr"/>
            <a:r>
              <a:rPr lang="zh-CN" altLang="en-US" sz="1600" dirty="0">
                <a:solidFill>
                  <a:schemeClr val="tx1">
                    <a:lumMod val="85000"/>
                    <a:lumOff val="15000"/>
                  </a:schemeClr>
                </a:solidFill>
                <a:latin typeface="+mn-ea"/>
              </a:rPr>
              <a:t>张善强 </a:t>
            </a:r>
            <a:r>
              <a:rPr lang="en-US" altLang="zh-CN" sz="1600" dirty="0" err="1">
                <a:solidFill>
                  <a:schemeClr val="tx1">
                    <a:lumMod val="85000"/>
                    <a:lumOff val="15000"/>
                  </a:schemeClr>
                </a:solidFill>
                <a:latin typeface="+mn-ea"/>
              </a:rPr>
              <a:t>Y201902012</a:t>
            </a:r>
            <a:endParaRPr lang="en-US" altLang="zh-CN" sz="1600" dirty="0">
              <a:solidFill>
                <a:schemeClr val="tx1">
                  <a:lumMod val="85000"/>
                  <a:lumOff val="15000"/>
                </a:schemeClr>
              </a:solidFill>
              <a:latin typeface="+mn-ea"/>
            </a:endParaRPr>
          </a:p>
          <a:p>
            <a:pPr algn="ctr"/>
            <a:endParaRPr lang="zh-CN" altLang="en-US" sz="1600" dirty="0">
              <a:solidFill>
                <a:schemeClr val="tx1">
                  <a:lumMod val="85000"/>
                  <a:lumOff val="15000"/>
                </a:schemeClr>
              </a:solidFill>
              <a:latin typeface="+mn-ea"/>
            </a:endParaRPr>
          </a:p>
        </p:txBody>
      </p:sp>
      <p:sp>
        <p:nvSpPr>
          <p:cNvPr id="10" name="矩形 9">
            <a:extLst>
              <a:ext uri="{FF2B5EF4-FFF2-40B4-BE49-F238E27FC236}">
                <a16:creationId xmlns:a16="http://schemas.microsoft.com/office/drawing/2014/main" id="{2A547252-EA30-4077-80C1-CF1A1782986A}"/>
              </a:ext>
            </a:extLst>
          </p:cNvPr>
          <p:cNvSpPr/>
          <p:nvPr/>
        </p:nvSpPr>
        <p:spPr>
          <a:xfrm>
            <a:off x="5159445" y="4495472"/>
            <a:ext cx="1826141" cy="338554"/>
          </a:xfrm>
          <a:prstGeom prst="rect">
            <a:avLst/>
          </a:prstGeom>
          <a:effectLst/>
        </p:spPr>
        <p:txBody>
          <a:bodyPr wrap="square">
            <a:spAutoFit/>
          </a:bodyPr>
          <a:lstStyle/>
          <a:p>
            <a:pPr algn="ctr"/>
            <a:endPar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pic>
        <p:nvPicPr>
          <p:cNvPr id="11" name="媒体5">
            <a:hlinkClick r:id="" action="ppaction://media"/>
            <a:extLst>
              <a:ext uri="{FF2B5EF4-FFF2-40B4-BE49-F238E27FC236}">
                <a16:creationId xmlns:a16="http://schemas.microsoft.com/office/drawing/2014/main" id="{D07154CC-ACC5-45F3-9390-CCA4B0DEE8A0}"/>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0900" y="-1169988"/>
            <a:ext cx="609600" cy="609600"/>
          </a:xfrm>
          <a:prstGeom prst="rect">
            <a:avLst/>
          </a:prstGeom>
        </p:spPr>
      </p:pic>
    </p:spTree>
    <p:extLst>
      <p:ext uri="{BB962C8B-B14F-4D97-AF65-F5344CB8AC3E}">
        <p14:creationId xmlns:p14="http://schemas.microsoft.com/office/powerpoint/2010/main" val="1213030133"/>
      </p:ext>
    </p:extLst>
  </p:cSld>
  <p:clrMapOvr>
    <a:masterClrMapping/>
  </p:clrMapOvr>
  <mc:AlternateContent xmlns:mc="http://schemas.openxmlformats.org/markup-compatibility/2006" xmlns:p14="http://schemas.microsoft.com/office/powerpoint/2010/main">
    <mc:Choice Requires="p14">
      <p:transition spd="slow" p14:dur="900" advClick="0" advTm="5000">
        <p14:warp dir="in"/>
      </p:transition>
    </mc:Choice>
    <mc:Fallback xmlns="">
      <p:transition spd="slow"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11"/>
                                        </p:tgtEl>
                                      </p:cBhvr>
                                    </p:cmd>
                                  </p:childTnLst>
                                </p:cTn>
                              </p:par>
                              <p:par>
                                <p:cTn id="7" presetID="56" presetClass="entr" presetSubtype="0" fill="hold" grpId="0" nodeType="withEffect">
                                  <p:stCondLst>
                                    <p:cond delay="0"/>
                                  </p:stCondLst>
                                  <p:iterate type="lt">
                                    <p:tmPct val="10000"/>
                                  </p:iterate>
                                  <p:childTnLst>
                                    <p:set>
                                      <p:cBhvr>
                                        <p:cTn id="8" dur="1" fill="hold">
                                          <p:stCondLst>
                                            <p:cond delay="0"/>
                                          </p:stCondLst>
                                        </p:cTn>
                                        <p:tgtEl>
                                          <p:spTgt spid="7"/>
                                        </p:tgtEl>
                                        <p:attrNameLst>
                                          <p:attrName>style.visibility</p:attrName>
                                        </p:attrNameLst>
                                      </p:cBhvr>
                                      <p:to>
                                        <p:strVal val="visible"/>
                                      </p:to>
                                    </p:set>
                                    <p:anim by="(-#ppt_w*2)" calcmode="lin" valueType="num">
                                      <p:cBhvr rctx="PPT">
                                        <p:cTn id="9" dur="500" autoRev="1" fill="hold">
                                          <p:stCondLst>
                                            <p:cond delay="0"/>
                                          </p:stCondLst>
                                        </p:cTn>
                                        <p:tgtEl>
                                          <p:spTgt spid="7"/>
                                        </p:tgtEl>
                                        <p:attrNameLst>
                                          <p:attrName>ppt_w</p:attrName>
                                        </p:attrNameLst>
                                      </p:cBhvr>
                                    </p:anim>
                                    <p:anim by="(#ppt_w*0.50)" calcmode="lin" valueType="num">
                                      <p:cBhvr>
                                        <p:cTn id="10" dur="500" decel="50000" autoRev="1" fill="hold">
                                          <p:stCondLst>
                                            <p:cond delay="0"/>
                                          </p:stCondLst>
                                        </p:cTn>
                                        <p:tgtEl>
                                          <p:spTgt spid="7"/>
                                        </p:tgtEl>
                                        <p:attrNameLst>
                                          <p:attrName>ppt_x</p:attrName>
                                        </p:attrNameLst>
                                      </p:cBhvr>
                                    </p:anim>
                                    <p:anim from="(-#ppt_h/2)" to="(#ppt_y)" calcmode="lin" valueType="num">
                                      <p:cBhvr>
                                        <p:cTn id="11" dur="1000" fill="hold">
                                          <p:stCondLst>
                                            <p:cond delay="0"/>
                                          </p:stCondLst>
                                        </p:cTn>
                                        <p:tgtEl>
                                          <p:spTgt spid="7"/>
                                        </p:tgtEl>
                                        <p:attrNameLst>
                                          <p:attrName>ppt_y</p:attrName>
                                        </p:attrNameLst>
                                      </p:cBhvr>
                                    </p:anim>
                                    <p:animRot by="21600000">
                                      <p:cBhvr>
                                        <p:cTn id="12" dur="1000" fill="hold">
                                          <p:stCondLst>
                                            <p:cond delay="0"/>
                                          </p:stCondLst>
                                        </p:cTn>
                                        <p:tgtEl>
                                          <p:spTgt spid="7"/>
                                        </p:tgtEl>
                                        <p:attrNameLst>
                                          <p:attrName>r</p:attrName>
                                        </p:attrNameLst>
                                      </p:cBhvr>
                                    </p:animRot>
                                  </p:childTnLst>
                                </p:cTn>
                              </p:par>
                              <p:par>
                                <p:cTn id="13" presetID="42" presetClass="entr" presetSubtype="0" fill="hold" grpId="0" nodeType="withEffect">
                                  <p:stCondLst>
                                    <p:cond delay="70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1000"/>
                                        <p:tgtEl>
                                          <p:spTgt spid="9"/>
                                        </p:tgtEl>
                                      </p:cBhvr>
                                    </p:animEffect>
                                    <p:anim calcmode="lin" valueType="num">
                                      <p:cBhvr>
                                        <p:cTn id="16" dur="1000" fill="hold"/>
                                        <p:tgtEl>
                                          <p:spTgt spid="9"/>
                                        </p:tgtEl>
                                        <p:attrNameLst>
                                          <p:attrName>ppt_x</p:attrName>
                                        </p:attrNameLst>
                                      </p:cBhvr>
                                      <p:tavLst>
                                        <p:tav tm="0">
                                          <p:val>
                                            <p:strVal val="#ppt_x"/>
                                          </p:val>
                                        </p:tav>
                                        <p:tav tm="100000">
                                          <p:val>
                                            <p:strVal val="#ppt_x"/>
                                          </p:val>
                                        </p:tav>
                                      </p:tavLst>
                                    </p:anim>
                                    <p:anim calcmode="lin" valueType="num">
                                      <p:cBhvr>
                                        <p:cTn id="17" dur="1000" fill="hold"/>
                                        <p:tgtEl>
                                          <p:spTgt spid="9"/>
                                        </p:tgtEl>
                                        <p:attrNameLst>
                                          <p:attrName>ppt_y</p:attrName>
                                        </p:attrNameLst>
                                      </p:cBhvr>
                                      <p:tavLst>
                                        <p:tav tm="0">
                                          <p:val>
                                            <p:strVal val="#ppt_y+.1"/>
                                          </p:val>
                                        </p:tav>
                                        <p:tav tm="100000">
                                          <p:val>
                                            <p:strVal val="#ppt_y"/>
                                          </p:val>
                                        </p:tav>
                                      </p:tavLst>
                                    </p:anim>
                                  </p:childTnLst>
                                </p:cTn>
                              </p:par>
                              <p:par>
                                <p:cTn id="18" presetID="42" presetClass="entr" presetSubtype="0" fill="hold" grpId="0" nodeType="withEffect" nodePh="1">
                                  <p:stCondLst>
                                    <p:cond delay="900"/>
                                  </p:stCondLst>
                                  <p:endCondLst>
                                    <p:cond evt="begin" delay="0">
                                      <p:tn val="18"/>
                                    </p:cond>
                                  </p:endCondLst>
                                  <p:childTnLst>
                                    <p:set>
                                      <p:cBhvr>
                                        <p:cTn id="19" dur="1" fill="hold">
                                          <p:stCondLst>
                                            <p:cond delay="0"/>
                                          </p:stCondLst>
                                        </p:cTn>
                                        <p:tgtEl>
                                          <p:spTgt spid="10"/>
                                        </p:tgtEl>
                                        <p:attrNameLst>
                                          <p:attrName>style.visibility</p:attrName>
                                        </p:attrNameLst>
                                      </p:cBhvr>
                                      <p:to>
                                        <p:strVal val="visible"/>
                                      </p:to>
                                    </p:set>
                                    <p:animEffect transition="in" filter="fade">
                                      <p:cBhvr>
                                        <p:cTn id="20" dur="1000"/>
                                        <p:tgtEl>
                                          <p:spTgt spid="10"/>
                                        </p:tgtEl>
                                      </p:cBhvr>
                                    </p:animEffect>
                                    <p:anim calcmode="lin" valueType="num">
                                      <p:cBhvr>
                                        <p:cTn id="21" dur="1000" fill="hold"/>
                                        <p:tgtEl>
                                          <p:spTgt spid="10"/>
                                        </p:tgtEl>
                                        <p:attrNameLst>
                                          <p:attrName>ppt_x</p:attrName>
                                        </p:attrNameLst>
                                      </p:cBhvr>
                                      <p:tavLst>
                                        <p:tav tm="0">
                                          <p:val>
                                            <p:strVal val="#ppt_x"/>
                                          </p:val>
                                        </p:tav>
                                        <p:tav tm="100000">
                                          <p:val>
                                            <p:strVal val="#ppt_x"/>
                                          </p:val>
                                        </p:tav>
                                      </p:tavLst>
                                    </p:anim>
                                    <p:anim calcmode="lin" valueType="num">
                                      <p:cBhvr>
                                        <p:cTn id="22"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p:cTn id="23" repeatCount="indefinite" fill="remove" display="0">
                  <p:stCondLst>
                    <p:cond delay="indefinite"/>
                  </p:stCondLst>
                  <p:endCondLst>
                    <p:cond evt="onStopAudio" delay="0">
                      <p:tgtEl>
                        <p:sldTgt/>
                      </p:tgtEl>
                    </p:cond>
                  </p:endCondLst>
                </p:cTn>
                <p:tgtEl>
                  <p:spTgt spid="11"/>
                </p:tgtEl>
              </p:cMediaNode>
            </p:audio>
          </p:childTnLst>
        </p:cTn>
      </p:par>
    </p:tnLst>
    <p:bldLst>
      <p:bldP spid="7" grpId="0"/>
      <p:bldP spid="9" grpId="0"/>
      <p:bldP spid="1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五边形 69"/>
          <p:cNvSpPr/>
          <p:nvPr/>
        </p:nvSpPr>
        <p:spPr>
          <a:xfrm>
            <a:off x="0" y="260648"/>
            <a:ext cx="353251" cy="588701"/>
          </a:xfrm>
          <a:prstGeom prst="homePlate">
            <a:avLst>
              <a:gd name="adj" fmla="val 4844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schemeClr val="accent1"/>
              </a:solidFill>
            </a:endParaRPr>
          </a:p>
        </p:txBody>
      </p:sp>
      <p:sp>
        <p:nvSpPr>
          <p:cNvPr id="71" name="TextBox 49"/>
          <p:cNvSpPr txBox="1"/>
          <p:nvPr/>
        </p:nvSpPr>
        <p:spPr>
          <a:xfrm>
            <a:off x="431371" y="329296"/>
            <a:ext cx="4078361" cy="420564"/>
          </a:xfrm>
          <a:prstGeom prst="rect">
            <a:avLst/>
          </a:prstGeom>
          <a:noFill/>
        </p:spPr>
        <p:txBody>
          <a:bodyPr wrap="none" rtlCol="0">
            <a:spAutoFit/>
          </a:bodyPr>
          <a:lstStyle>
            <a:defPPr>
              <a:defRPr lang="zh-CN"/>
            </a:defPPr>
            <a:lvl1pPr>
              <a:defRPr sz="4000" b="1">
                <a:solidFill>
                  <a:schemeClr val="bg1"/>
                </a:solidFill>
                <a:latin typeface="微软雅黑" pitchFamily="34" charset="-122"/>
                <a:ea typeface="微软雅黑" pitchFamily="34" charset="-122"/>
              </a:defRPr>
            </a:lvl1pPr>
          </a:lstStyle>
          <a:p>
            <a:r>
              <a:rPr lang="zh-CN" altLang="en-US" sz="2133" dirty="0">
                <a:solidFill>
                  <a:schemeClr val="tx1">
                    <a:lumMod val="85000"/>
                    <a:lumOff val="15000"/>
                  </a:schemeClr>
                </a:solidFill>
              </a:rPr>
              <a:t>第三部分 系统实施：减压</a:t>
            </a:r>
            <a:r>
              <a:rPr lang="en-US" altLang="zh-CN" sz="2133" dirty="0">
                <a:solidFill>
                  <a:schemeClr val="tx1">
                    <a:lumMod val="85000"/>
                    <a:lumOff val="15000"/>
                  </a:schemeClr>
                </a:solidFill>
              </a:rPr>
              <a:t>&amp;</a:t>
            </a:r>
            <a:r>
              <a:rPr lang="zh-CN" altLang="en-US" sz="2133" dirty="0">
                <a:solidFill>
                  <a:schemeClr val="tx1">
                    <a:lumMod val="85000"/>
                    <a:lumOff val="15000"/>
                  </a:schemeClr>
                </a:solidFill>
              </a:rPr>
              <a:t>优化</a:t>
            </a:r>
          </a:p>
        </p:txBody>
      </p:sp>
      <p:grpSp>
        <p:nvGrpSpPr>
          <p:cNvPr id="10" name="组合 9"/>
          <p:cNvGrpSpPr/>
          <p:nvPr/>
        </p:nvGrpSpPr>
        <p:grpSpPr>
          <a:xfrm>
            <a:off x="449269" y="3428544"/>
            <a:ext cx="5952793" cy="923330"/>
            <a:chOff x="5519357" y="2049946"/>
            <a:chExt cx="4464595" cy="630942"/>
          </a:xfrm>
        </p:grpSpPr>
        <p:sp>
          <p:nvSpPr>
            <p:cNvPr id="11" name="Rectangle 13"/>
            <p:cNvSpPr/>
            <p:nvPr/>
          </p:nvSpPr>
          <p:spPr>
            <a:xfrm>
              <a:off x="6215443" y="2083462"/>
              <a:ext cx="3768509" cy="177979"/>
            </a:xfrm>
            <a:prstGeom prst="rect">
              <a:avLst/>
            </a:prstGeom>
          </p:spPr>
          <p:txBody>
            <a:bodyPr wrap="square">
              <a:spAutoFit/>
            </a:bodyPr>
            <a:lstStyle/>
            <a:p>
              <a:endParaRPr lang="en-US" altLang="zh-CN" sz="1400" kern="3000" spc="31" dirty="0">
                <a:solidFill>
                  <a:srgbClr val="0C0C0C"/>
                </a:solidFill>
                <a:latin typeface="微软雅黑" panose="020B0503020204020204" pitchFamily="34" charset="-122"/>
                <a:ea typeface="微软雅黑" panose="020B0503020204020204" pitchFamily="34" charset="-122"/>
              </a:endParaRPr>
            </a:p>
          </p:txBody>
        </p:sp>
        <p:grpSp>
          <p:nvGrpSpPr>
            <p:cNvPr id="12" name="组合 11"/>
            <p:cNvGrpSpPr/>
            <p:nvPr/>
          </p:nvGrpSpPr>
          <p:grpSpPr>
            <a:xfrm>
              <a:off x="5519357" y="2049946"/>
              <a:ext cx="652843" cy="630942"/>
              <a:chOff x="5519357" y="2049946"/>
              <a:chExt cx="652843" cy="630942"/>
            </a:xfrm>
          </p:grpSpPr>
          <p:sp>
            <p:nvSpPr>
              <p:cNvPr id="13" name="Rounded Rectangle 22"/>
              <p:cNvSpPr/>
              <p:nvPr/>
            </p:nvSpPr>
            <p:spPr>
              <a:xfrm>
                <a:off x="5519357" y="2049946"/>
                <a:ext cx="652843" cy="630942"/>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rgbClr val="0C0C0C"/>
                  </a:solidFill>
                  <a:latin typeface="微软雅黑" panose="020B0503020204020204" pitchFamily="34" charset="-122"/>
                  <a:ea typeface="微软雅黑" panose="020B0503020204020204" pitchFamily="34" charset="-122"/>
                </a:endParaRPr>
              </a:p>
            </p:txBody>
          </p:sp>
          <p:sp>
            <p:nvSpPr>
              <p:cNvPr id="14" name="Freeform 10"/>
              <p:cNvSpPr>
                <a:spLocks noEditPoints="1"/>
              </p:cNvSpPr>
              <p:nvPr/>
            </p:nvSpPr>
            <p:spPr bwMode="auto">
              <a:xfrm>
                <a:off x="5658224" y="2180258"/>
                <a:ext cx="375107" cy="370318"/>
              </a:xfrm>
              <a:custGeom>
                <a:avLst/>
                <a:gdLst>
                  <a:gd name="T0" fmla="*/ 14 w 113"/>
                  <a:gd name="T1" fmla="*/ 13 h 112"/>
                  <a:gd name="T2" fmla="*/ 14 w 113"/>
                  <a:gd name="T3" fmla="*/ 62 h 112"/>
                  <a:gd name="T4" fmla="*/ 49 w 113"/>
                  <a:gd name="T5" fmla="*/ 71 h 112"/>
                  <a:gd name="T6" fmla="*/ 60 w 113"/>
                  <a:gd name="T7" fmla="*/ 82 h 112"/>
                  <a:gd name="T8" fmla="*/ 75 w 113"/>
                  <a:gd name="T9" fmla="*/ 79 h 112"/>
                  <a:gd name="T10" fmla="*/ 75 w 113"/>
                  <a:gd name="T11" fmla="*/ 93 h 112"/>
                  <a:gd name="T12" fmla="*/ 79 w 113"/>
                  <a:gd name="T13" fmla="*/ 97 h 112"/>
                  <a:gd name="T14" fmla="*/ 92 w 113"/>
                  <a:gd name="T15" fmla="*/ 97 h 112"/>
                  <a:gd name="T16" fmla="*/ 92 w 113"/>
                  <a:gd name="T17" fmla="*/ 112 h 112"/>
                  <a:gd name="T18" fmla="*/ 113 w 113"/>
                  <a:gd name="T19" fmla="*/ 112 h 112"/>
                  <a:gd name="T20" fmla="*/ 113 w 113"/>
                  <a:gd name="T21" fmla="*/ 91 h 112"/>
                  <a:gd name="T22" fmla="*/ 71 w 113"/>
                  <a:gd name="T23" fmla="*/ 49 h 112"/>
                  <a:gd name="T24" fmla="*/ 63 w 113"/>
                  <a:gd name="T25" fmla="*/ 13 h 112"/>
                  <a:gd name="T26" fmla="*/ 14 w 113"/>
                  <a:gd name="T27" fmla="*/ 13 h 112"/>
                  <a:gd name="T28" fmla="*/ 17 w 113"/>
                  <a:gd name="T29" fmla="*/ 53 h 112"/>
                  <a:gd name="T30" fmla="*/ 21 w 113"/>
                  <a:gd name="T31" fmla="*/ 20 h 112"/>
                  <a:gd name="T32" fmla="*/ 53 w 113"/>
                  <a:gd name="T33" fmla="*/ 17 h 112"/>
                  <a:gd name="T34" fmla="*/ 17 w 113"/>
                  <a:gd name="T35" fmla="*/ 53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3" h="112">
                    <a:moveTo>
                      <a:pt x="14" y="13"/>
                    </a:moveTo>
                    <a:cubicBezTo>
                      <a:pt x="0" y="27"/>
                      <a:pt x="0" y="49"/>
                      <a:pt x="14" y="62"/>
                    </a:cubicBezTo>
                    <a:cubicBezTo>
                      <a:pt x="23" y="72"/>
                      <a:pt x="37" y="75"/>
                      <a:pt x="49" y="71"/>
                    </a:cubicBezTo>
                    <a:cubicBezTo>
                      <a:pt x="60" y="82"/>
                      <a:pt x="60" y="82"/>
                      <a:pt x="60" y="82"/>
                    </a:cubicBezTo>
                    <a:cubicBezTo>
                      <a:pt x="60" y="82"/>
                      <a:pt x="70" y="74"/>
                      <a:pt x="75" y="79"/>
                    </a:cubicBezTo>
                    <a:cubicBezTo>
                      <a:pt x="79" y="83"/>
                      <a:pt x="76" y="89"/>
                      <a:pt x="75" y="93"/>
                    </a:cubicBezTo>
                    <a:cubicBezTo>
                      <a:pt x="74" y="95"/>
                      <a:pt x="73" y="99"/>
                      <a:pt x="79" y="97"/>
                    </a:cubicBezTo>
                    <a:cubicBezTo>
                      <a:pt x="81" y="96"/>
                      <a:pt x="88" y="92"/>
                      <a:pt x="92" y="97"/>
                    </a:cubicBezTo>
                    <a:cubicBezTo>
                      <a:pt x="97" y="102"/>
                      <a:pt x="92" y="112"/>
                      <a:pt x="92" y="112"/>
                    </a:cubicBezTo>
                    <a:cubicBezTo>
                      <a:pt x="113" y="112"/>
                      <a:pt x="113" y="112"/>
                      <a:pt x="113" y="112"/>
                    </a:cubicBezTo>
                    <a:cubicBezTo>
                      <a:pt x="113" y="91"/>
                      <a:pt x="113" y="91"/>
                      <a:pt x="113" y="91"/>
                    </a:cubicBezTo>
                    <a:cubicBezTo>
                      <a:pt x="71" y="49"/>
                      <a:pt x="71" y="49"/>
                      <a:pt x="71" y="49"/>
                    </a:cubicBezTo>
                    <a:cubicBezTo>
                      <a:pt x="75" y="37"/>
                      <a:pt x="72" y="23"/>
                      <a:pt x="63" y="13"/>
                    </a:cubicBezTo>
                    <a:cubicBezTo>
                      <a:pt x="49" y="0"/>
                      <a:pt x="27" y="0"/>
                      <a:pt x="14" y="13"/>
                    </a:cubicBezTo>
                    <a:close/>
                    <a:moveTo>
                      <a:pt x="17" y="53"/>
                    </a:moveTo>
                    <a:cubicBezTo>
                      <a:pt x="11" y="43"/>
                      <a:pt x="12" y="29"/>
                      <a:pt x="21" y="20"/>
                    </a:cubicBezTo>
                    <a:cubicBezTo>
                      <a:pt x="29" y="11"/>
                      <a:pt x="43" y="10"/>
                      <a:pt x="53" y="17"/>
                    </a:cubicBezTo>
                    <a:lnTo>
                      <a:pt x="17" y="53"/>
                    </a:lnTo>
                    <a:close/>
                  </a:path>
                </a:pathLst>
              </a:custGeom>
              <a:solidFill>
                <a:schemeClr val="bg1"/>
              </a:solidFill>
              <a:ln>
                <a:noFill/>
              </a:ln>
            </p:spPr>
            <p:txBody>
              <a:bodyPr vert="horz" wrap="square" lIns="121920" tIns="60960" rIns="121920" bIns="60960" numCol="1" anchor="t" anchorCtr="0" compatLnSpc="1">
                <a:prstTxWarp prst="textNoShape">
                  <a:avLst/>
                </a:prstTxWarp>
              </a:bodyPr>
              <a:lstStyle/>
              <a:p>
                <a:endParaRPr lang="en-US" sz="3200">
                  <a:solidFill>
                    <a:srgbClr val="0C0C0C"/>
                  </a:solidFill>
                  <a:latin typeface="微软雅黑" panose="020B0503020204020204" pitchFamily="34" charset="-122"/>
                  <a:ea typeface="微软雅黑" panose="020B0503020204020204" pitchFamily="34" charset="-122"/>
                </a:endParaRPr>
              </a:p>
            </p:txBody>
          </p:sp>
        </p:grpSp>
      </p:grpSp>
      <p:grpSp>
        <p:nvGrpSpPr>
          <p:cNvPr id="15" name="组合 14"/>
          <p:cNvGrpSpPr/>
          <p:nvPr/>
        </p:nvGrpSpPr>
        <p:grpSpPr>
          <a:xfrm>
            <a:off x="431371" y="1965908"/>
            <a:ext cx="6012784" cy="1091083"/>
            <a:chOff x="5519357" y="1211746"/>
            <a:chExt cx="4509588" cy="630942"/>
          </a:xfrm>
        </p:grpSpPr>
        <p:sp>
          <p:nvSpPr>
            <p:cNvPr id="16" name="Rectangle 12"/>
            <p:cNvSpPr/>
            <p:nvPr/>
          </p:nvSpPr>
          <p:spPr>
            <a:xfrm>
              <a:off x="6260436" y="1211746"/>
              <a:ext cx="3768509" cy="373755"/>
            </a:xfrm>
            <a:prstGeom prst="rect">
              <a:avLst/>
            </a:prstGeom>
          </p:spPr>
          <p:txBody>
            <a:bodyPr wrap="square">
              <a:spAutoFit/>
            </a:bodyPr>
            <a:lstStyle/>
            <a:p>
              <a:r>
                <a:rPr lang="zh-CN" altLang="en-US" dirty="0"/>
                <a:t>减压：</a:t>
              </a:r>
              <a:r>
                <a:rPr lang="en-US" altLang="zh-CN" dirty="0"/>
                <a:t>CPU</a:t>
              </a:r>
              <a:r>
                <a:rPr lang="zh-CN" altLang="en-US" dirty="0"/>
                <a:t>缓冲区解压缩  </a:t>
              </a:r>
              <a:r>
                <a:rPr lang="en-US" altLang="zh-CN" dirty="0"/>
                <a:t>I/O</a:t>
              </a:r>
              <a:r>
                <a:rPr lang="zh-CN" altLang="en-US" dirty="0"/>
                <a:t>检索就地解压缩</a:t>
              </a:r>
              <a:endParaRPr lang="en-US" altLang="zh-CN" dirty="0"/>
            </a:p>
            <a:p>
              <a:r>
                <a:rPr lang="en-US" altLang="zh-CN" sz="1400" kern="3000" spc="31" dirty="0">
                  <a:solidFill>
                    <a:srgbClr val="0C0C0C"/>
                  </a:solidFill>
                  <a:latin typeface="微软雅黑" panose="020B0503020204020204" pitchFamily="34" charset="-122"/>
                  <a:ea typeface="微软雅黑" panose="020B0503020204020204" pitchFamily="34" charset="-122"/>
                </a:rPr>
                <a:t>             </a:t>
              </a:r>
              <a:r>
                <a:rPr lang="zh-CN" altLang="en-US" dirty="0"/>
                <a:t>滚动解压缩                   </a:t>
              </a:r>
              <a:r>
                <a:rPr lang="en-US" altLang="zh-CN" dirty="0" err="1"/>
                <a:t>vmap</a:t>
              </a:r>
              <a:r>
                <a:rPr lang="zh-CN" altLang="en-US" dirty="0"/>
                <a:t>解压缩</a:t>
              </a:r>
              <a:endParaRPr lang="en-US" altLang="zh-CN" dirty="0"/>
            </a:p>
          </p:txBody>
        </p:sp>
        <p:grpSp>
          <p:nvGrpSpPr>
            <p:cNvPr id="17" name="组合 16"/>
            <p:cNvGrpSpPr/>
            <p:nvPr/>
          </p:nvGrpSpPr>
          <p:grpSpPr>
            <a:xfrm>
              <a:off x="5519357" y="1211746"/>
              <a:ext cx="652843" cy="630942"/>
              <a:chOff x="5519357" y="1211746"/>
              <a:chExt cx="652843" cy="630942"/>
            </a:xfrm>
          </p:grpSpPr>
          <p:sp>
            <p:nvSpPr>
              <p:cNvPr id="18" name="Rounded Rectangle 2"/>
              <p:cNvSpPr/>
              <p:nvPr/>
            </p:nvSpPr>
            <p:spPr>
              <a:xfrm>
                <a:off x="5519357" y="1211746"/>
                <a:ext cx="652843" cy="630942"/>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solidFill>
                    <a:srgbClr val="0C0C0C"/>
                  </a:solidFill>
                  <a:latin typeface="微软雅黑" panose="020B0503020204020204" pitchFamily="34" charset="-122"/>
                  <a:ea typeface="微软雅黑" panose="020B0503020204020204" pitchFamily="34" charset="-122"/>
                </a:endParaRPr>
              </a:p>
            </p:txBody>
          </p:sp>
          <p:sp>
            <p:nvSpPr>
              <p:cNvPr id="19" name="Freeform 33"/>
              <p:cNvSpPr>
                <a:spLocks noEditPoints="1"/>
              </p:cNvSpPr>
              <p:nvPr/>
            </p:nvSpPr>
            <p:spPr bwMode="auto">
              <a:xfrm>
                <a:off x="5607593" y="1365049"/>
                <a:ext cx="476369" cy="324336"/>
              </a:xfrm>
              <a:custGeom>
                <a:avLst/>
                <a:gdLst>
                  <a:gd name="T0" fmla="*/ 135 w 157"/>
                  <a:gd name="T1" fmla="*/ 47 h 107"/>
                  <a:gd name="T2" fmla="*/ 137 w 157"/>
                  <a:gd name="T3" fmla="*/ 37 h 107"/>
                  <a:gd name="T4" fmla="*/ 100 w 157"/>
                  <a:gd name="T5" fmla="*/ 0 h 107"/>
                  <a:gd name="T6" fmla="*/ 73 w 157"/>
                  <a:gd name="T7" fmla="*/ 18 h 107"/>
                  <a:gd name="T8" fmla="*/ 46 w 157"/>
                  <a:gd name="T9" fmla="*/ 8 h 107"/>
                  <a:gd name="T10" fmla="*/ 20 w 157"/>
                  <a:gd name="T11" fmla="*/ 40 h 107"/>
                  <a:gd name="T12" fmla="*/ 21 w 157"/>
                  <a:gd name="T13" fmla="*/ 47 h 107"/>
                  <a:gd name="T14" fmla="*/ 0 w 157"/>
                  <a:gd name="T15" fmla="*/ 76 h 107"/>
                  <a:gd name="T16" fmla="*/ 31 w 157"/>
                  <a:gd name="T17" fmla="*/ 107 h 107"/>
                  <a:gd name="T18" fmla="*/ 126 w 157"/>
                  <a:gd name="T19" fmla="*/ 107 h 107"/>
                  <a:gd name="T20" fmla="*/ 157 w 157"/>
                  <a:gd name="T21" fmla="*/ 76 h 107"/>
                  <a:gd name="T22" fmla="*/ 135 w 157"/>
                  <a:gd name="T23" fmla="*/ 47 h 107"/>
                  <a:gd name="T24" fmla="*/ 120 w 157"/>
                  <a:gd name="T25" fmla="*/ 101 h 107"/>
                  <a:gd name="T26" fmla="*/ 79 w 157"/>
                  <a:gd name="T27" fmla="*/ 101 h 107"/>
                  <a:gd name="T28" fmla="*/ 104 w 157"/>
                  <a:gd name="T29" fmla="*/ 76 h 107"/>
                  <a:gd name="T30" fmla="*/ 103 w 157"/>
                  <a:gd name="T31" fmla="*/ 73 h 107"/>
                  <a:gd name="T32" fmla="*/ 92 w 157"/>
                  <a:gd name="T33" fmla="*/ 73 h 107"/>
                  <a:gd name="T34" fmla="*/ 92 w 157"/>
                  <a:gd name="T35" fmla="*/ 68 h 107"/>
                  <a:gd name="T36" fmla="*/ 92 w 157"/>
                  <a:gd name="T37" fmla="*/ 37 h 107"/>
                  <a:gd name="T38" fmla="*/ 90 w 157"/>
                  <a:gd name="T39" fmla="*/ 36 h 107"/>
                  <a:gd name="T40" fmla="*/ 64 w 157"/>
                  <a:gd name="T41" fmla="*/ 36 h 107"/>
                  <a:gd name="T42" fmla="*/ 62 w 157"/>
                  <a:gd name="T43" fmla="*/ 38 h 107"/>
                  <a:gd name="T44" fmla="*/ 62 w 157"/>
                  <a:gd name="T45" fmla="*/ 68 h 107"/>
                  <a:gd name="T46" fmla="*/ 62 w 157"/>
                  <a:gd name="T47" fmla="*/ 73 h 107"/>
                  <a:gd name="T48" fmla="*/ 51 w 157"/>
                  <a:gd name="T49" fmla="*/ 73 h 107"/>
                  <a:gd name="T50" fmla="*/ 51 w 157"/>
                  <a:gd name="T51" fmla="*/ 76 h 107"/>
                  <a:gd name="T52" fmla="*/ 76 w 157"/>
                  <a:gd name="T53" fmla="*/ 101 h 107"/>
                  <a:gd name="T54" fmla="*/ 38 w 157"/>
                  <a:gd name="T55" fmla="*/ 101 h 107"/>
                  <a:gd name="T56" fmla="*/ 11 w 157"/>
                  <a:gd name="T57" fmla="*/ 75 h 107"/>
                  <a:gd name="T58" fmla="*/ 29 w 157"/>
                  <a:gd name="T59" fmla="*/ 50 h 107"/>
                  <a:gd name="T60" fmla="*/ 28 w 157"/>
                  <a:gd name="T61" fmla="*/ 44 h 107"/>
                  <a:gd name="T62" fmla="*/ 51 w 157"/>
                  <a:gd name="T63" fmla="*/ 17 h 107"/>
                  <a:gd name="T64" fmla="*/ 75 w 157"/>
                  <a:gd name="T65" fmla="*/ 30 h 107"/>
                  <a:gd name="T66" fmla="*/ 98 w 157"/>
                  <a:gd name="T67" fmla="*/ 11 h 107"/>
                  <a:gd name="T68" fmla="*/ 128 w 157"/>
                  <a:gd name="T69" fmla="*/ 42 h 107"/>
                  <a:gd name="T70" fmla="*/ 127 w 157"/>
                  <a:gd name="T71" fmla="*/ 50 h 107"/>
                  <a:gd name="T72" fmla="*/ 147 w 157"/>
                  <a:gd name="T73" fmla="*/ 75 h 107"/>
                  <a:gd name="T74" fmla="*/ 120 w 157"/>
                  <a:gd name="T75" fmla="*/ 101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7" h="107">
                    <a:moveTo>
                      <a:pt x="135" y="47"/>
                    </a:moveTo>
                    <a:cubicBezTo>
                      <a:pt x="136" y="44"/>
                      <a:pt x="137" y="40"/>
                      <a:pt x="137" y="37"/>
                    </a:cubicBezTo>
                    <a:cubicBezTo>
                      <a:pt x="137" y="17"/>
                      <a:pt x="120" y="0"/>
                      <a:pt x="100" y="0"/>
                    </a:cubicBezTo>
                    <a:cubicBezTo>
                      <a:pt x="76" y="0"/>
                      <a:pt x="73" y="18"/>
                      <a:pt x="73" y="18"/>
                    </a:cubicBezTo>
                    <a:cubicBezTo>
                      <a:pt x="73" y="18"/>
                      <a:pt x="63" y="6"/>
                      <a:pt x="46" y="8"/>
                    </a:cubicBezTo>
                    <a:cubicBezTo>
                      <a:pt x="30" y="11"/>
                      <a:pt x="20" y="25"/>
                      <a:pt x="20" y="40"/>
                    </a:cubicBezTo>
                    <a:cubicBezTo>
                      <a:pt x="20" y="42"/>
                      <a:pt x="20" y="45"/>
                      <a:pt x="21" y="47"/>
                    </a:cubicBezTo>
                    <a:cubicBezTo>
                      <a:pt x="9" y="51"/>
                      <a:pt x="0" y="63"/>
                      <a:pt x="0" y="76"/>
                    </a:cubicBezTo>
                    <a:cubicBezTo>
                      <a:pt x="0" y="93"/>
                      <a:pt x="14" y="107"/>
                      <a:pt x="31" y="107"/>
                    </a:cubicBezTo>
                    <a:cubicBezTo>
                      <a:pt x="126" y="107"/>
                      <a:pt x="126" y="107"/>
                      <a:pt x="126" y="107"/>
                    </a:cubicBezTo>
                    <a:cubicBezTo>
                      <a:pt x="143" y="107"/>
                      <a:pt x="157" y="93"/>
                      <a:pt x="157" y="76"/>
                    </a:cubicBezTo>
                    <a:cubicBezTo>
                      <a:pt x="157" y="62"/>
                      <a:pt x="148" y="51"/>
                      <a:pt x="135" y="47"/>
                    </a:cubicBezTo>
                    <a:close/>
                    <a:moveTo>
                      <a:pt x="120" y="101"/>
                    </a:moveTo>
                    <a:cubicBezTo>
                      <a:pt x="79" y="101"/>
                      <a:pt x="79" y="101"/>
                      <a:pt x="79" y="101"/>
                    </a:cubicBezTo>
                    <a:cubicBezTo>
                      <a:pt x="82" y="97"/>
                      <a:pt x="104" y="76"/>
                      <a:pt x="104" y="76"/>
                    </a:cubicBezTo>
                    <a:cubicBezTo>
                      <a:pt x="104" y="76"/>
                      <a:pt x="107" y="73"/>
                      <a:pt x="103" y="73"/>
                    </a:cubicBezTo>
                    <a:cubicBezTo>
                      <a:pt x="99" y="73"/>
                      <a:pt x="92" y="73"/>
                      <a:pt x="92" y="73"/>
                    </a:cubicBezTo>
                    <a:cubicBezTo>
                      <a:pt x="92" y="73"/>
                      <a:pt x="92" y="71"/>
                      <a:pt x="92" y="68"/>
                    </a:cubicBezTo>
                    <a:cubicBezTo>
                      <a:pt x="92" y="60"/>
                      <a:pt x="92" y="44"/>
                      <a:pt x="92" y="37"/>
                    </a:cubicBezTo>
                    <a:cubicBezTo>
                      <a:pt x="92" y="37"/>
                      <a:pt x="92" y="36"/>
                      <a:pt x="90" y="36"/>
                    </a:cubicBezTo>
                    <a:cubicBezTo>
                      <a:pt x="88" y="36"/>
                      <a:pt x="67" y="36"/>
                      <a:pt x="64" y="36"/>
                    </a:cubicBezTo>
                    <a:cubicBezTo>
                      <a:pt x="62" y="36"/>
                      <a:pt x="62" y="38"/>
                      <a:pt x="62" y="38"/>
                    </a:cubicBezTo>
                    <a:cubicBezTo>
                      <a:pt x="62" y="44"/>
                      <a:pt x="62" y="60"/>
                      <a:pt x="62" y="68"/>
                    </a:cubicBezTo>
                    <a:cubicBezTo>
                      <a:pt x="62" y="71"/>
                      <a:pt x="62" y="73"/>
                      <a:pt x="62" y="73"/>
                    </a:cubicBezTo>
                    <a:cubicBezTo>
                      <a:pt x="62" y="73"/>
                      <a:pt x="54" y="73"/>
                      <a:pt x="51" y="73"/>
                    </a:cubicBezTo>
                    <a:cubicBezTo>
                      <a:pt x="48" y="73"/>
                      <a:pt x="51" y="76"/>
                      <a:pt x="51" y="76"/>
                    </a:cubicBezTo>
                    <a:cubicBezTo>
                      <a:pt x="76" y="101"/>
                      <a:pt x="76" y="101"/>
                      <a:pt x="76" y="101"/>
                    </a:cubicBezTo>
                    <a:cubicBezTo>
                      <a:pt x="38" y="101"/>
                      <a:pt x="38" y="101"/>
                      <a:pt x="38" y="101"/>
                    </a:cubicBezTo>
                    <a:cubicBezTo>
                      <a:pt x="23" y="101"/>
                      <a:pt x="11" y="89"/>
                      <a:pt x="11" y="75"/>
                    </a:cubicBezTo>
                    <a:cubicBezTo>
                      <a:pt x="11" y="63"/>
                      <a:pt x="19" y="54"/>
                      <a:pt x="29" y="50"/>
                    </a:cubicBezTo>
                    <a:cubicBezTo>
                      <a:pt x="28" y="48"/>
                      <a:pt x="28" y="46"/>
                      <a:pt x="28" y="44"/>
                    </a:cubicBezTo>
                    <a:cubicBezTo>
                      <a:pt x="28" y="32"/>
                      <a:pt x="37" y="20"/>
                      <a:pt x="51" y="17"/>
                    </a:cubicBezTo>
                    <a:cubicBezTo>
                      <a:pt x="66" y="16"/>
                      <a:pt x="75" y="30"/>
                      <a:pt x="75" y="30"/>
                    </a:cubicBezTo>
                    <a:cubicBezTo>
                      <a:pt x="75" y="30"/>
                      <a:pt x="77" y="11"/>
                      <a:pt x="98" y="11"/>
                    </a:cubicBezTo>
                    <a:cubicBezTo>
                      <a:pt x="115" y="11"/>
                      <a:pt x="128" y="25"/>
                      <a:pt x="128" y="42"/>
                    </a:cubicBezTo>
                    <a:cubicBezTo>
                      <a:pt x="128" y="45"/>
                      <a:pt x="128" y="48"/>
                      <a:pt x="127" y="50"/>
                    </a:cubicBezTo>
                    <a:cubicBezTo>
                      <a:pt x="138" y="53"/>
                      <a:pt x="147" y="63"/>
                      <a:pt x="147" y="75"/>
                    </a:cubicBezTo>
                    <a:cubicBezTo>
                      <a:pt x="147" y="89"/>
                      <a:pt x="135" y="101"/>
                      <a:pt x="120" y="101"/>
                    </a:cubicBezTo>
                    <a:close/>
                  </a:path>
                </a:pathLst>
              </a:custGeom>
              <a:solidFill>
                <a:schemeClr val="bg1"/>
              </a:solidFill>
              <a:ln>
                <a:noFill/>
              </a:ln>
            </p:spPr>
            <p:txBody>
              <a:bodyPr vert="horz" wrap="square" lIns="121920" tIns="60960" rIns="121920" bIns="60960" numCol="1" anchor="t" anchorCtr="0" compatLnSpc="1">
                <a:prstTxWarp prst="textNoShape">
                  <a:avLst/>
                </a:prstTxWarp>
              </a:bodyPr>
              <a:lstStyle/>
              <a:p>
                <a:endParaRPr lang="en-US" sz="3200">
                  <a:solidFill>
                    <a:srgbClr val="0C0C0C"/>
                  </a:solidFill>
                  <a:latin typeface="微软雅黑" panose="020B0503020204020204" pitchFamily="34" charset="-122"/>
                  <a:ea typeface="微软雅黑" panose="020B0503020204020204" pitchFamily="34" charset="-122"/>
                </a:endParaRPr>
              </a:p>
            </p:txBody>
          </p:sp>
        </p:grpSp>
      </p:grpSp>
      <p:grpSp>
        <p:nvGrpSpPr>
          <p:cNvPr id="20" name="组合 19"/>
          <p:cNvGrpSpPr/>
          <p:nvPr/>
        </p:nvGrpSpPr>
        <p:grpSpPr>
          <a:xfrm>
            <a:off x="449269" y="4866113"/>
            <a:ext cx="6136110" cy="976010"/>
            <a:chOff x="5519357" y="3705004"/>
            <a:chExt cx="4602083" cy="630942"/>
          </a:xfrm>
        </p:grpSpPr>
        <p:sp>
          <p:nvSpPr>
            <p:cNvPr id="21" name="Rectangle 15"/>
            <p:cNvSpPr/>
            <p:nvPr/>
          </p:nvSpPr>
          <p:spPr>
            <a:xfrm>
              <a:off x="6352931" y="3781720"/>
              <a:ext cx="3768509" cy="238755"/>
            </a:xfrm>
            <a:prstGeom prst="rect">
              <a:avLst/>
            </a:prstGeom>
          </p:spPr>
          <p:txBody>
            <a:bodyPr wrap="square">
              <a:spAutoFit/>
            </a:bodyPr>
            <a:lstStyle/>
            <a:p>
              <a:r>
                <a:rPr lang="en-US" altLang="zh-CN" dirty="0" err="1"/>
                <a:t>Btrfs</a:t>
              </a:r>
              <a:r>
                <a:rPr lang="en-US" altLang="zh-CN" dirty="0"/>
                <a:t>    </a:t>
              </a:r>
              <a:r>
                <a:rPr lang="en-US" altLang="zh-CN" dirty="0" err="1"/>
                <a:t>EROFS</a:t>
              </a:r>
              <a:endParaRPr lang="en-US" altLang="zh-CN" sz="1400" kern="3000" spc="31" dirty="0">
                <a:solidFill>
                  <a:srgbClr val="0C0C0C"/>
                </a:solidFill>
                <a:latin typeface="微软雅黑" panose="020B0503020204020204" pitchFamily="34" charset="-122"/>
                <a:ea typeface="微软雅黑" panose="020B0503020204020204" pitchFamily="34" charset="-122"/>
              </a:endParaRPr>
            </a:p>
          </p:txBody>
        </p:sp>
        <p:grpSp>
          <p:nvGrpSpPr>
            <p:cNvPr id="22" name="组合 21"/>
            <p:cNvGrpSpPr/>
            <p:nvPr/>
          </p:nvGrpSpPr>
          <p:grpSpPr>
            <a:xfrm>
              <a:off x="5519357" y="3705004"/>
              <a:ext cx="652843" cy="630942"/>
              <a:chOff x="5519357" y="3705004"/>
              <a:chExt cx="652843" cy="630942"/>
            </a:xfrm>
          </p:grpSpPr>
          <p:sp>
            <p:nvSpPr>
              <p:cNvPr id="23" name="Rounded Rectangle 24"/>
              <p:cNvSpPr/>
              <p:nvPr/>
            </p:nvSpPr>
            <p:spPr>
              <a:xfrm>
                <a:off x="5519357" y="3705004"/>
                <a:ext cx="652843" cy="630942"/>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rgbClr val="0C0C0C"/>
                  </a:solidFill>
                  <a:latin typeface="微软雅黑" panose="020B0503020204020204" pitchFamily="34" charset="-122"/>
                  <a:ea typeface="微软雅黑" panose="020B0503020204020204" pitchFamily="34" charset="-122"/>
                </a:endParaRPr>
              </a:p>
            </p:txBody>
          </p:sp>
          <p:grpSp>
            <p:nvGrpSpPr>
              <p:cNvPr id="24" name="Group 28"/>
              <p:cNvGrpSpPr/>
              <p:nvPr/>
            </p:nvGrpSpPr>
            <p:grpSpPr>
              <a:xfrm>
                <a:off x="5678148" y="3810936"/>
                <a:ext cx="335260" cy="419077"/>
                <a:chOff x="6751638" y="2265363"/>
                <a:chExt cx="158750" cy="198438"/>
              </a:xfrm>
              <a:solidFill>
                <a:schemeClr val="bg1"/>
              </a:solidFill>
            </p:grpSpPr>
            <p:sp>
              <p:nvSpPr>
                <p:cNvPr id="25" name="Freeform 18"/>
                <p:cNvSpPr>
                  <a:spLocks/>
                </p:cNvSpPr>
                <p:nvPr/>
              </p:nvSpPr>
              <p:spPr bwMode="auto">
                <a:xfrm>
                  <a:off x="6751638" y="2349501"/>
                  <a:ext cx="158750" cy="65088"/>
                </a:xfrm>
                <a:custGeom>
                  <a:avLst/>
                  <a:gdLst>
                    <a:gd name="T0" fmla="*/ 49 w 98"/>
                    <a:gd name="T1" fmla="*/ 15 h 40"/>
                    <a:gd name="T2" fmla="*/ 2 w 98"/>
                    <a:gd name="T3" fmla="*/ 0 h 40"/>
                    <a:gd name="T4" fmla="*/ 0 w 98"/>
                    <a:gd name="T5" fmla="*/ 4 h 40"/>
                    <a:gd name="T6" fmla="*/ 0 w 98"/>
                    <a:gd name="T7" fmla="*/ 19 h 40"/>
                    <a:gd name="T8" fmla="*/ 49 w 98"/>
                    <a:gd name="T9" fmla="*/ 40 h 40"/>
                    <a:gd name="T10" fmla="*/ 98 w 98"/>
                    <a:gd name="T11" fmla="*/ 19 h 40"/>
                    <a:gd name="T12" fmla="*/ 98 w 98"/>
                    <a:gd name="T13" fmla="*/ 4 h 40"/>
                    <a:gd name="T14" fmla="*/ 96 w 98"/>
                    <a:gd name="T15" fmla="*/ 0 h 40"/>
                    <a:gd name="T16" fmla="*/ 49 w 98"/>
                    <a:gd name="T17" fmla="*/ 1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40">
                      <a:moveTo>
                        <a:pt x="49" y="15"/>
                      </a:moveTo>
                      <a:cubicBezTo>
                        <a:pt x="26" y="15"/>
                        <a:pt x="7" y="9"/>
                        <a:pt x="2" y="0"/>
                      </a:cubicBezTo>
                      <a:cubicBezTo>
                        <a:pt x="1" y="1"/>
                        <a:pt x="0" y="3"/>
                        <a:pt x="0" y="4"/>
                      </a:cubicBezTo>
                      <a:cubicBezTo>
                        <a:pt x="0" y="19"/>
                        <a:pt x="0" y="19"/>
                        <a:pt x="0" y="19"/>
                      </a:cubicBezTo>
                      <a:cubicBezTo>
                        <a:pt x="0" y="31"/>
                        <a:pt x="22" y="40"/>
                        <a:pt x="49" y="40"/>
                      </a:cubicBezTo>
                      <a:cubicBezTo>
                        <a:pt x="76" y="40"/>
                        <a:pt x="98" y="31"/>
                        <a:pt x="98" y="19"/>
                      </a:cubicBezTo>
                      <a:cubicBezTo>
                        <a:pt x="98" y="4"/>
                        <a:pt x="98" y="4"/>
                        <a:pt x="98" y="4"/>
                      </a:cubicBezTo>
                      <a:cubicBezTo>
                        <a:pt x="98" y="3"/>
                        <a:pt x="97" y="1"/>
                        <a:pt x="96" y="0"/>
                      </a:cubicBezTo>
                      <a:cubicBezTo>
                        <a:pt x="91" y="9"/>
                        <a:pt x="72" y="15"/>
                        <a:pt x="49"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solidFill>
                      <a:srgbClr val="0C0C0C"/>
                    </a:solidFill>
                    <a:latin typeface="微软雅黑" panose="020B0503020204020204" pitchFamily="34" charset="-122"/>
                    <a:ea typeface="微软雅黑" panose="020B0503020204020204" pitchFamily="34" charset="-122"/>
                  </a:endParaRPr>
                </a:p>
              </p:txBody>
            </p:sp>
            <p:sp>
              <p:nvSpPr>
                <p:cNvPr id="26" name="Freeform 19"/>
                <p:cNvSpPr>
                  <a:spLocks/>
                </p:cNvSpPr>
                <p:nvPr/>
              </p:nvSpPr>
              <p:spPr bwMode="auto">
                <a:xfrm>
                  <a:off x="6751638" y="2397126"/>
                  <a:ext cx="158750" cy="66675"/>
                </a:xfrm>
                <a:custGeom>
                  <a:avLst/>
                  <a:gdLst>
                    <a:gd name="T0" fmla="*/ 49 w 98"/>
                    <a:gd name="T1" fmla="*/ 16 h 41"/>
                    <a:gd name="T2" fmla="*/ 2 w 98"/>
                    <a:gd name="T3" fmla="*/ 0 h 41"/>
                    <a:gd name="T4" fmla="*/ 0 w 98"/>
                    <a:gd name="T5" fmla="*/ 5 h 41"/>
                    <a:gd name="T6" fmla="*/ 0 w 98"/>
                    <a:gd name="T7" fmla="*/ 20 h 41"/>
                    <a:gd name="T8" fmla="*/ 49 w 98"/>
                    <a:gd name="T9" fmla="*/ 41 h 41"/>
                    <a:gd name="T10" fmla="*/ 98 w 98"/>
                    <a:gd name="T11" fmla="*/ 20 h 41"/>
                    <a:gd name="T12" fmla="*/ 98 w 98"/>
                    <a:gd name="T13" fmla="*/ 5 h 41"/>
                    <a:gd name="T14" fmla="*/ 96 w 98"/>
                    <a:gd name="T15" fmla="*/ 0 h 41"/>
                    <a:gd name="T16" fmla="*/ 49 w 98"/>
                    <a:gd name="T17" fmla="*/ 1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41">
                      <a:moveTo>
                        <a:pt x="49" y="16"/>
                      </a:moveTo>
                      <a:cubicBezTo>
                        <a:pt x="26" y="16"/>
                        <a:pt x="7" y="9"/>
                        <a:pt x="2" y="0"/>
                      </a:cubicBezTo>
                      <a:cubicBezTo>
                        <a:pt x="1" y="2"/>
                        <a:pt x="0" y="3"/>
                        <a:pt x="0" y="5"/>
                      </a:cubicBezTo>
                      <a:cubicBezTo>
                        <a:pt x="0" y="20"/>
                        <a:pt x="0" y="20"/>
                        <a:pt x="0" y="20"/>
                      </a:cubicBezTo>
                      <a:cubicBezTo>
                        <a:pt x="0" y="31"/>
                        <a:pt x="22" y="41"/>
                        <a:pt x="49" y="41"/>
                      </a:cubicBezTo>
                      <a:cubicBezTo>
                        <a:pt x="76" y="41"/>
                        <a:pt x="98" y="31"/>
                        <a:pt x="98" y="20"/>
                      </a:cubicBezTo>
                      <a:cubicBezTo>
                        <a:pt x="98" y="5"/>
                        <a:pt x="98" y="5"/>
                        <a:pt x="98" y="5"/>
                      </a:cubicBezTo>
                      <a:cubicBezTo>
                        <a:pt x="98" y="3"/>
                        <a:pt x="97" y="2"/>
                        <a:pt x="96" y="0"/>
                      </a:cubicBezTo>
                      <a:cubicBezTo>
                        <a:pt x="91" y="9"/>
                        <a:pt x="72" y="16"/>
                        <a:pt x="49"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solidFill>
                      <a:srgbClr val="0C0C0C"/>
                    </a:solidFill>
                    <a:latin typeface="微软雅黑" panose="020B0503020204020204" pitchFamily="34" charset="-122"/>
                    <a:ea typeface="微软雅黑" panose="020B0503020204020204" pitchFamily="34" charset="-122"/>
                  </a:endParaRPr>
                </a:p>
              </p:txBody>
            </p:sp>
            <p:sp>
              <p:nvSpPr>
                <p:cNvPr id="27" name="Freeform 20"/>
                <p:cNvSpPr>
                  <a:spLocks/>
                </p:cNvSpPr>
                <p:nvPr/>
              </p:nvSpPr>
              <p:spPr bwMode="auto">
                <a:xfrm>
                  <a:off x="6751638" y="2300288"/>
                  <a:ext cx="158750" cy="65088"/>
                </a:xfrm>
                <a:custGeom>
                  <a:avLst/>
                  <a:gdLst>
                    <a:gd name="T0" fmla="*/ 96 w 98"/>
                    <a:gd name="T1" fmla="*/ 0 h 40"/>
                    <a:gd name="T2" fmla="*/ 49 w 98"/>
                    <a:gd name="T3" fmla="*/ 15 h 40"/>
                    <a:gd name="T4" fmla="*/ 2 w 98"/>
                    <a:gd name="T5" fmla="*/ 0 h 40"/>
                    <a:gd name="T6" fmla="*/ 0 w 98"/>
                    <a:gd name="T7" fmla="*/ 5 h 40"/>
                    <a:gd name="T8" fmla="*/ 0 w 98"/>
                    <a:gd name="T9" fmla="*/ 19 h 40"/>
                    <a:gd name="T10" fmla="*/ 49 w 98"/>
                    <a:gd name="T11" fmla="*/ 40 h 40"/>
                    <a:gd name="T12" fmla="*/ 98 w 98"/>
                    <a:gd name="T13" fmla="*/ 19 h 40"/>
                    <a:gd name="T14" fmla="*/ 98 w 98"/>
                    <a:gd name="T15" fmla="*/ 5 h 40"/>
                    <a:gd name="T16" fmla="*/ 96 w 98"/>
                    <a:gd name="T17"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40">
                      <a:moveTo>
                        <a:pt x="96" y="0"/>
                      </a:moveTo>
                      <a:cubicBezTo>
                        <a:pt x="95" y="8"/>
                        <a:pt x="75" y="15"/>
                        <a:pt x="49" y="15"/>
                      </a:cubicBezTo>
                      <a:cubicBezTo>
                        <a:pt x="23" y="15"/>
                        <a:pt x="3" y="8"/>
                        <a:pt x="2" y="0"/>
                      </a:cubicBezTo>
                      <a:cubicBezTo>
                        <a:pt x="1" y="1"/>
                        <a:pt x="0" y="3"/>
                        <a:pt x="0" y="5"/>
                      </a:cubicBezTo>
                      <a:cubicBezTo>
                        <a:pt x="0" y="19"/>
                        <a:pt x="0" y="19"/>
                        <a:pt x="0" y="19"/>
                      </a:cubicBezTo>
                      <a:cubicBezTo>
                        <a:pt x="0" y="31"/>
                        <a:pt x="22" y="40"/>
                        <a:pt x="49" y="40"/>
                      </a:cubicBezTo>
                      <a:cubicBezTo>
                        <a:pt x="76" y="40"/>
                        <a:pt x="98" y="31"/>
                        <a:pt x="98" y="19"/>
                      </a:cubicBezTo>
                      <a:cubicBezTo>
                        <a:pt x="98" y="5"/>
                        <a:pt x="98" y="5"/>
                        <a:pt x="98" y="5"/>
                      </a:cubicBezTo>
                      <a:cubicBezTo>
                        <a:pt x="98" y="3"/>
                        <a:pt x="97" y="1"/>
                        <a:pt x="9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solidFill>
                      <a:srgbClr val="0C0C0C"/>
                    </a:solidFill>
                    <a:latin typeface="微软雅黑" panose="020B0503020204020204" pitchFamily="34" charset="-122"/>
                    <a:ea typeface="微软雅黑" panose="020B0503020204020204" pitchFamily="34" charset="-122"/>
                  </a:endParaRPr>
                </a:p>
              </p:txBody>
            </p:sp>
            <p:sp>
              <p:nvSpPr>
                <p:cNvPr id="28" name="Oval 21"/>
                <p:cNvSpPr>
                  <a:spLocks noChangeArrowheads="1"/>
                </p:cNvSpPr>
                <p:nvPr/>
              </p:nvSpPr>
              <p:spPr bwMode="auto">
                <a:xfrm>
                  <a:off x="6754813" y="2265363"/>
                  <a:ext cx="152400" cy="50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solidFill>
                      <a:srgbClr val="0C0C0C"/>
                    </a:solidFill>
                    <a:latin typeface="微软雅黑" panose="020B0503020204020204" pitchFamily="34" charset="-122"/>
                    <a:ea typeface="微软雅黑" panose="020B0503020204020204" pitchFamily="34" charset="-122"/>
                  </a:endParaRPr>
                </a:p>
              </p:txBody>
            </p:sp>
          </p:grpSp>
        </p:grpSp>
      </p:grpSp>
      <p:sp>
        <p:nvSpPr>
          <p:cNvPr id="30" name="矩形 29">
            <a:extLst>
              <a:ext uri="{FF2B5EF4-FFF2-40B4-BE49-F238E27FC236}">
                <a16:creationId xmlns:a16="http://schemas.microsoft.com/office/drawing/2014/main" id="{1334F081-8E60-4AC8-BB4F-C224478AFCB3}"/>
              </a:ext>
            </a:extLst>
          </p:cNvPr>
          <p:cNvSpPr/>
          <p:nvPr/>
        </p:nvSpPr>
        <p:spPr>
          <a:xfrm>
            <a:off x="1560701" y="3607820"/>
            <a:ext cx="5442934" cy="646331"/>
          </a:xfrm>
          <a:prstGeom prst="rect">
            <a:avLst/>
          </a:prstGeom>
        </p:spPr>
        <p:txBody>
          <a:bodyPr wrap="square">
            <a:spAutoFit/>
          </a:bodyPr>
          <a:lstStyle/>
          <a:p>
            <a:r>
              <a:rPr lang="zh-CN" altLang="en-US" kern="100" dirty="0">
                <a:latin typeface="微软雅黑" panose="020B0503020204020204" pitchFamily="34" charset="-122"/>
                <a:ea typeface="微软雅黑" panose="020B0503020204020204" pitchFamily="34" charset="-122"/>
                <a:cs typeface="Times New Roman" panose="02020603050405020304" pitchFamily="18" charset="0"/>
              </a:rPr>
              <a:t>优化</a:t>
            </a:r>
            <a:r>
              <a:rPr lang="en-US" altLang="zh-CN" kern="100"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kern="100" dirty="0">
                <a:latin typeface="微软雅黑" panose="020B0503020204020204" pitchFamily="34" charset="-122"/>
                <a:ea typeface="微软雅黑" panose="020B0503020204020204" pitchFamily="34" charset="-122"/>
                <a:cs typeface="Times New Roman" panose="02020603050405020304" pitchFamily="18" charset="0"/>
              </a:rPr>
              <a:t>重启页面</a:t>
            </a:r>
            <a:r>
              <a:rPr lang="en-US" altLang="zh-CN" kern="100"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en-US" kern="100" dirty="0">
                <a:latin typeface="微软雅黑" panose="020B0503020204020204" pitchFamily="34" charset="-122"/>
                <a:ea typeface="微软雅黑" panose="020B0503020204020204" pitchFamily="34" charset="-122"/>
                <a:cs typeface="Times New Roman" panose="02020603050405020304" pitchFamily="18" charset="0"/>
              </a:rPr>
              <a:t>最后一页存储压缩</a:t>
            </a:r>
            <a:endParaRPr lang="en-US" altLang="zh-CN" kern="100" dirty="0">
              <a:latin typeface="微软雅黑" panose="020B0503020204020204" pitchFamily="34" charset="-122"/>
              <a:ea typeface="微软雅黑" panose="020B0503020204020204" pitchFamily="34" charset="-122"/>
              <a:cs typeface="Times New Roman" panose="02020603050405020304" pitchFamily="18" charset="0"/>
            </a:endParaRPr>
          </a:p>
          <a:p>
            <a:r>
              <a:rPr lang="en-US" altLang="zh-CN" kern="100" dirty="0">
                <a:latin typeface="微软雅黑" panose="020B0503020204020204" pitchFamily="34" charset="-122"/>
                <a:ea typeface="微软雅黑" panose="020B0503020204020204" pitchFamily="34" charset="-122"/>
                <a:cs typeface="Times New Roman" panose="02020603050405020304" pitchFamily="18" charset="0"/>
              </a:rPr>
              <a:t>        </a:t>
            </a:r>
            <a:endParaRPr lang="zh-CN" altLang="en-US" dirty="0"/>
          </a:p>
        </p:txBody>
      </p:sp>
    </p:spTree>
    <p:extLst>
      <p:ext uri="{BB962C8B-B14F-4D97-AF65-F5344CB8AC3E}">
        <p14:creationId xmlns:p14="http://schemas.microsoft.com/office/powerpoint/2010/main" val="2505791500"/>
      </p:ext>
    </p:extLst>
  </p:cSld>
  <p:clrMapOvr>
    <a:masterClrMapping/>
  </p:clrMapOvr>
  <mc:AlternateContent xmlns:mc="http://schemas.openxmlformats.org/markup-compatibility/2006" xmlns:p14="http://schemas.microsoft.com/office/powerpoint/2010/main">
    <mc:Choice Requires="p14">
      <p:transition spd="slow" p14:dur="1500" advTm="0">
        <p:split orient="vert"/>
      </p:transition>
    </mc:Choice>
    <mc:Fallback xmlns="">
      <p:transition spd="slow" advTm="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1+#ppt_w/2"/>
                                          </p:val>
                                        </p:tav>
                                        <p:tav tm="100000">
                                          <p:val>
                                            <p:strVal val="#ppt_x"/>
                                          </p:val>
                                        </p:tav>
                                      </p:tavLst>
                                    </p:anim>
                                    <p:anim calcmode="lin" valueType="num">
                                      <p:cBhvr additive="base">
                                        <p:cTn id="8" dur="500" fill="hold"/>
                                        <p:tgtEl>
                                          <p:spTgt spid="15"/>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25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1+#ppt_w/2"/>
                                          </p:val>
                                        </p:tav>
                                        <p:tav tm="100000">
                                          <p:val>
                                            <p:strVal val="#ppt_x"/>
                                          </p:val>
                                        </p:tav>
                                      </p:tavLst>
                                    </p:anim>
                                    <p:anim calcmode="lin" valueType="num">
                                      <p:cBhvr additive="base">
                                        <p:cTn id="12" dur="500" fill="hold"/>
                                        <p:tgtEl>
                                          <p:spTgt spid="10"/>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750"/>
                                  </p:stCondLst>
                                  <p:childTnLst>
                                    <p:set>
                                      <p:cBhvr>
                                        <p:cTn id="14" dur="1" fill="hold">
                                          <p:stCondLst>
                                            <p:cond delay="0"/>
                                          </p:stCondLst>
                                        </p:cTn>
                                        <p:tgtEl>
                                          <p:spTgt spid="20"/>
                                        </p:tgtEl>
                                        <p:attrNameLst>
                                          <p:attrName>style.visibility</p:attrName>
                                        </p:attrNameLst>
                                      </p:cBhvr>
                                      <p:to>
                                        <p:strVal val="visible"/>
                                      </p:to>
                                    </p:set>
                                    <p:anim calcmode="lin" valueType="num">
                                      <p:cBhvr additive="base">
                                        <p:cTn id="15" dur="500" fill="hold"/>
                                        <p:tgtEl>
                                          <p:spTgt spid="20"/>
                                        </p:tgtEl>
                                        <p:attrNameLst>
                                          <p:attrName>ppt_x</p:attrName>
                                        </p:attrNameLst>
                                      </p:cBhvr>
                                      <p:tavLst>
                                        <p:tav tm="0">
                                          <p:val>
                                            <p:strVal val="1+#ppt_w/2"/>
                                          </p:val>
                                        </p:tav>
                                        <p:tav tm="100000">
                                          <p:val>
                                            <p:strVal val="#ppt_x"/>
                                          </p:val>
                                        </p:tav>
                                      </p:tavLst>
                                    </p:anim>
                                    <p:anim calcmode="lin" valueType="num">
                                      <p:cBhvr additive="base">
                                        <p:cTn id="16" dur="50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五边形 69"/>
          <p:cNvSpPr/>
          <p:nvPr/>
        </p:nvSpPr>
        <p:spPr>
          <a:xfrm>
            <a:off x="0" y="260648"/>
            <a:ext cx="353251" cy="588701"/>
          </a:xfrm>
          <a:prstGeom prst="homePlate">
            <a:avLst>
              <a:gd name="adj" fmla="val 4844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71" name="TextBox 49"/>
          <p:cNvSpPr txBox="1"/>
          <p:nvPr/>
        </p:nvSpPr>
        <p:spPr>
          <a:xfrm>
            <a:off x="431371" y="329296"/>
            <a:ext cx="1992853" cy="420564"/>
          </a:xfrm>
          <a:prstGeom prst="rect">
            <a:avLst/>
          </a:prstGeom>
          <a:noFill/>
        </p:spPr>
        <p:txBody>
          <a:bodyPr wrap="none" rtlCol="0">
            <a:spAutoFit/>
          </a:bodyPr>
          <a:lstStyle>
            <a:defPPr>
              <a:defRPr lang="zh-CN"/>
            </a:defPPr>
            <a:lvl1pPr>
              <a:defRPr sz="4000" b="1">
                <a:solidFill>
                  <a:schemeClr val="bg1"/>
                </a:solidFill>
                <a:latin typeface="微软雅黑" pitchFamily="34" charset="-122"/>
                <a:ea typeface="微软雅黑" pitchFamily="34" charset="-122"/>
              </a:defRPr>
            </a:lvl1pPr>
          </a:lstStyle>
          <a:p>
            <a:r>
              <a:rPr lang="zh-CN" altLang="en-US" sz="2133" dirty="0">
                <a:solidFill>
                  <a:schemeClr val="tx1">
                    <a:lumMod val="85000"/>
                    <a:lumOff val="15000"/>
                  </a:schemeClr>
                </a:solidFill>
              </a:rPr>
              <a:t>第四部分  评估</a:t>
            </a:r>
          </a:p>
        </p:txBody>
      </p:sp>
      <p:sp>
        <p:nvSpPr>
          <p:cNvPr id="3" name="文本框 2">
            <a:extLst>
              <a:ext uri="{FF2B5EF4-FFF2-40B4-BE49-F238E27FC236}">
                <a16:creationId xmlns:a16="http://schemas.microsoft.com/office/drawing/2014/main" id="{11CC429A-0237-4721-AF81-932C3D39B584}"/>
              </a:ext>
            </a:extLst>
          </p:cNvPr>
          <p:cNvSpPr txBox="1"/>
          <p:nvPr/>
        </p:nvSpPr>
        <p:spPr>
          <a:xfrm>
            <a:off x="2573596" y="1556905"/>
            <a:ext cx="5317104" cy="2308324"/>
          </a:xfrm>
          <a:prstGeom prst="rect">
            <a:avLst/>
          </a:prstGeom>
          <a:noFill/>
        </p:spPr>
        <p:txBody>
          <a:bodyPr wrap="square" rtlCol="0">
            <a:spAutoFit/>
          </a:bodyPr>
          <a:lstStyle/>
          <a:p>
            <a:pPr marL="342900" indent="-342900">
              <a:buAutoNum type="arabicPeriod"/>
            </a:pPr>
            <a:r>
              <a:rPr lang="zh-CN" altLang="zh-CN" dirty="0"/>
              <a:t>压缩如何影响文件系统读取访问的性能？</a:t>
            </a:r>
            <a:r>
              <a:rPr lang="en-US" altLang="zh-CN" dirty="0"/>
              <a:t> </a:t>
            </a:r>
          </a:p>
          <a:p>
            <a:pPr marL="342900" indent="-342900">
              <a:buAutoNum type="arabicPeriod"/>
            </a:pPr>
            <a:endParaRPr lang="en-US" altLang="zh-CN" dirty="0"/>
          </a:p>
          <a:p>
            <a:pPr marL="342900" indent="-342900">
              <a:buAutoNum type="arabicPeriod"/>
            </a:pPr>
            <a:endParaRPr lang="en-US" altLang="zh-CN" dirty="0"/>
          </a:p>
          <a:p>
            <a:pPr marL="342900" indent="-342900">
              <a:buAutoNum type="arabicPeriod"/>
            </a:pPr>
            <a:r>
              <a:rPr lang="en-US" altLang="zh-CN" dirty="0" err="1"/>
              <a:t>EROFS</a:t>
            </a:r>
            <a:r>
              <a:rPr lang="zh-CN" altLang="zh-CN" dirty="0"/>
              <a:t>在解压缩期间会消耗多少内存？</a:t>
            </a:r>
            <a:endParaRPr lang="en-US" altLang="zh-CN" dirty="0"/>
          </a:p>
          <a:p>
            <a:pPr marL="342900" indent="-342900">
              <a:buAutoNum type="arabicPeriod"/>
            </a:pPr>
            <a:endParaRPr lang="en-US" altLang="zh-CN" dirty="0"/>
          </a:p>
          <a:p>
            <a:pPr marL="342900" indent="-342900">
              <a:buAutoNum type="arabicPeriod"/>
            </a:pPr>
            <a:endParaRPr lang="en-US" altLang="zh-CN" dirty="0"/>
          </a:p>
          <a:p>
            <a:pPr marL="342900" indent="-342900">
              <a:buAutoNum type="arabicPeriod"/>
            </a:pPr>
            <a:r>
              <a:rPr lang="en-US" altLang="zh-CN" dirty="0" err="1"/>
              <a:t>EROFS</a:t>
            </a:r>
            <a:r>
              <a:rPr lang="zh-CN" altLang="zh-CN" dirty="0"/>
              <a:t>如何影响实际应用程序的启动时间？</a:t>
            </a:r>
          </a:p>
          <a:p>
            <a:endParaRPr lang="zh-CN" altLang="en-US" dirty="0"/>
          </a:p>
        </p:txBody>
      </p:sp>
      <p:sp>
        <p:nvSpPr>
          <p:cNvPr id="4" name="文本框 3">
            <a:extLst>
              <a:ext uri="{FF2B5EF4-FFF2-40B4-BE49-F238E27FC236}">
                <a16:creationId xmlns:a16="http://schemas.microsoft.com/office/drawing/2014/main" id="{76ACE675-2E84-423F-990E-0790D999C9B6}"/>
              </a:ext>
            </a:extLst>
          </p:cNvPr>
          <p:cNvSpPr txBox="1"/>
          <p:nvPr/>
        </p:nvSpPr>
        <p:spPr>
          <a:xfrm>
            <a:off x="2573596" y="4323425"/>
            <a:ext cx="6063449" cy="1477328"/>
          </a:xfrm>
          <a:prstGeom prst="rect">
            <a:avLst/>
          </a:prstGeom>
          <a:noFill/>
        </p:spPr>
        <p:txBody>
          <a:bodyPr wrap="square" rtlCol="0">
            <a:spAutoFit/>
          </a:bodyPr>
          <a:lstStyle/>
          <a:p>
            <a:r>
              <a:rPr lang="zh-CN" altLang="en-US" dirty="0"/>
              <a:t>分别在以下不同情况下进行试验：</a:t>
            </a:r>
            <a:endParaRPr lang="en-US" altLang="zh-CN" dirty="0"/>
          </a:p>
          <a:p>
            <a:r>
              <a:rPr lang="zh-CN" altLang="en-US" dirty="0"/>
              <a:t>不同的内核  不同价位智能手机  </a:t>
            </a:r>
            <a:endParaRPr lang="en-US" altLang="zh-CN" dirty="0"/>
          </a:p>
          <a:p>
            <a:r>
              <a:rPr lang="en-US" altLang="zh-CN" dirty="0" err="1"/>
              <a:t>EROFS</a:t>
            </a:r>
            <a:r>
              <a:rPr lang="zh-CN" altLang="en-US" dirty="0"/>
              <a:t> </a:t>
            </a:r>
            <a:r>
              <a:rPr lang="en-US" altLang="zh-CN" dirty="0" err="1"/>
              <a:t>Squashfs</a:t>
            </a:r>
            <a:r>
              <a:rPr lang="en-US" altLang="zh-CN" dirty="0"/>
              <a:t>  </a:t>
            </a:r>
            <a:r>
              <a:rPr lang="en-US" altLang="zh-CN" dirty="0" err="1"/>
              <a:t>Btrfs</a:t>
            </a:r>
            <a:r>
              <a:rPr lang="en-US" altLang="zh-CN" dirty="0"/>
              <a:t> </a:t>
            </a:r>
            <a:r>
              <a:rPr lang="en-US" altLang="zh-CN" dirty="0" err="1"/>
              <a:t>Ext4</a:t>
            </a:r>
            <a:r>
              <a:rPr lang="en-US" altLang="zh-CN" dirty="0"/>
              <a:t>  </a:t>
            </a:r>
            <a:r>
              <a:rPr lang="en-US" altLang="zh-CN" dirty="0" err="1"/>
              <a:t>F2Fs</a:t>
            </a:r>
            <a:r>
              <a:rPr lang="en-US" altLang="zh-CN" dirty="0"/>
              <a:t> </a:t>
            </a:r>
            <a:r>
              <a:rPr lang="zh-CN" altLang="en-US" dirty="0"/>
              <a:t>不同文件系统进行微基准评估 </a:t>
            </a:r>
            <a:endParaRPr lang="en-US" altLang="zh-CN" dirty="0"/>
          </a:p>
          <a:p>
            <a:endParaRPr lang="zh-CN" altLang="en-US" dirty="0"/>
          </a:p>
        </p:txBody>
      </p:sp>
    </p:spTree>
    <p:extLst>
      <p:ext uri="{BB962C8B-B14F-4D97-AF65-F5344CB8AC3E}">
        <p14:creationId xmlns:p14="http://schemas.microsoft.com/office/powerpoint/2010/main" val="739692154"/>
      </p:ext>
    </p:extLst>
  </p:cSld>
  <p:clrMapOvr>
    <a:masterClrMapping/>
  </p:clrMapOvr>
  <mc:AlternateContent xmlns:mc="http://schemas.openxmlformats.org/markup-compatibility/2006" xmlns:p14="http://schemas.microsoft.com/office/powerpoint/2010/main">
    <mc:Choice Requires="p14">
      <p:transition spd="slow" p14:dur="1500" advTm="0">
        <p:split orient="vert"/>
      </p:transition>
    </mc:Choice>
    <mc:Fallback xmlns="">
      <p:transition spd="slow" advTm="0">
        <p:split orient="vert"/>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五边形 69"/>
          <p:cNvSpPr/>
          <p:nvPr/>
        </p:nvSpPr>
        <p:spPr>
          <a:xfrm>
            <a:off x="0" y="260648"/>
            <a:ext cx="353251" cy="588701"/>
          </a:xfrm>
          <a:prstGeom prst="homePlate">
            <a:avLst>
              <a:gd name="adj" fmla="val 4844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71" name="TextBox 49"/>
          <p:cNvSpPr txBox="1"/>
          <p:nvPr/>
        </p:nvSpPr>
        <p:spPr>
          <a:xfrm>
            <a:off x="431371" y="329296"/>
            <a:ext cx="1911101" cy="420564"/>
          </a:xfrm>
          <a:prstGeom prst="rect">
            <a:avLst/>
          </a:prstGeom>
          <a:noFill/>
        </p:spPr>
        <p:txBody>
          <a:bodyPr wrap="none" rtlCol="0">
            <a:spAutoFit/>
          </a:bodyPr>
          <a:lstStyle>
            <a:defPPr>
              <a:defRPr lang="zh-CN"/>
            </a:defPPr>
            <a:lvl1pPr>
              <a:defRPr sz="4000" b="1">
                <a:solidFill>
                  <a:schemeClr val="bg1"/>
                </a:solidFill>
                <a:latin typeface="微软雅黑" pitchFamily="34" charset="-122"/>
                <a:ea typeface="微软雅黑" pitchFamily="34" charset="-122"/>
              </a:defRPr>
            </a:lvl1pPr>
          </a:lstStyle>
          <a:p>
            <a:r>
              <a:rPr lang="zh-CN" altLang="en-US" sz="2133" dirty="0">
                <a:solidFill>
                  <a:schemeClr val="tx1">
                    <a:lumMod val="85000"/>
                    <a:lumOff val="15000"/>
                  </a:schemeClr>
                </a:solidFill>
              </a:rPr>
              <a:t>第四部分 评估</a:t>
            </a:r>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63910" y="2985382"/>
            <a:ext cx="1219556" cy="1715001"/>
          </a:xfrm>
          <a:prstGeom prst="rect">
            <a:avLst/>
          </a:prstGeom>
        </p:spPr>
      </p:pic>
      <p:sp>
        <p:nvSpPr>
          <p:cNvPr id="23" name="TextBox 22"/>
          <p:cNvSpPr txBox="1"/>
          <p:nvPr/>
        </p:nvSpPr>
        <p:spPr bwMode="auto">
          <a:xfrm>
            <a:off x="2163910" y="1364679"/>
            <a:ext cx="6749271" cy="400110"/>
          </a:xfrm>
          <a:prstGeom prst="rect">
            <a:avLst/>
          </a:prstGeom>
          <a:noFill/>
        </p:spPr>
        <p:txBody>
          <a:bodyPr wrap="square">
            <a:spAutoFit/>
          </a:bodyPr>
          <a:lstStyle/>
          <a:p>
            <a:r>
              <a:rPr lang="zh-CN" altLang="en-US" sz="2000" dirty="0">
                <a:latin typeface="+mn-ea"/>
              </a:rPr>
              <a:t>微观基准</a:t>
            </a:r>
            <a:r>
              <a:rPr lang="zh-CN" altLang="en-US" dirty="0">
                <a:latin typeface="+mn-ea"/>
              </a:rPr>
              <a:t>：顺序读取  随机读取  跨步读取</a:t>
            </a:r>
            <a:endParaRPr lang="zh-CN" altLang="zh-CN" dirty="0">
              <a:latin typeface="+mn-ea"/>
            </a:endParaRPr>
          </a:p>
        </p:txBody>
      </p:sp>
      <p:pic>
        <p:nvPicPr>
          <p:cNvPr id="2" name="图片 1">
            <a:extLst>
              <a:ext uri="{FF2B5EF4-FFF2-40B4-BE49-F238E27FC236}">
                <a16:creationId xmlns:a16="http://schemas.microsoft.com/office/drawing/2014/main" id="{1D20DBC2-6644-46E1-ABC2-82E3800C534A}"/>
              </a:ext>
            </a:extLst>
          </p:cNvPr>
          <p:cNvPicPr>
            <a:picLocks noChangeAspect="1"/>
          </p:cNvPicPr>
          <p:nvPr/>
        </p:nvPicPr>
        <p:blipFill>
          <a:blip r:embed="rId4"/>
          <a:stretch>
            <a:fillRect/>
          </a:stretch>
        </p:blipFill>
        <p:spPr>
          <a:xfrm>
            <a:off x="1518812" y="2317072"/>
            <a:ext cx="8058863" cy="4211632"/>
          </a:xfrm>
          <a:prstGeom prst="rect">
            <a:avLst/>
          </a:prstGeom>
        </p:spPr>
      </p:pic>
    </p:spTree>
    <p:extLst>
      <p:ext uri="{BB962C8B-B14F-4D97-AF65-F5344CB8AC3E}">
        <p14:creationId xmlns:p14="http://schemas.microsoft.com/office/powerpoint/2010/main" val="1157535997"/>
      </p:ext>
    </p:extLst>
  </p:cSld>
  <p:clrMapOvr>
    <a:masterClrMapping/>
  </p:clrMapOvr>
  <mc:AlternateContent xmlns:mc="http://schemas.openxmlformats.org/markup-compatibility/2006" xmlns:p14="http://schemas.microsoft.com/office/powerpoint/2010/main">
    <mc:Choice Requires="p14">
      <p:transition spd="slow" p14:dur="1500" advTm="0">
        <p:split orient="vert"/>
      </p:transition>
    </mc:Choice>
    <mc:Fallback xmlns="">
      <p:transition spd="slow" advTm="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1000"/>
                                        <p:tgtEl>
                                          <p:spTgt spid="23"/>
                                        </p:tgtEl>
                                      </p:cBhvr>
                                    </p:animEffect>
                                    <p:anim calcmode="lin" valueType="num">
                                      <p:cBhvr>
                                        <p:cTn id="13" dur="1000" fill="hold"/>
                                        <p:tgtEl>
                                          <p:spTgt spid="23"/>
                                        </p:tgtEl>
                                        <p:attrNameLst>
                                          <p:attrName>ppt_x</p:attrName>
                                        </p:attrNameLst>
                                      </p:cBhvr>
                                      <p:tavLst>
                                        <p:tav tm="0">
                                          <p:val>
                                            <p:strVal val="#ppt_x"/>
                                          </p:val>
                                        </p:tav>
                                        <p:tav tm="100000">
                                          <p:val>
                                            <p:strVal val="#ppt_x"/>
                                          </p:val>
                                        </p:tav>
                                      </p:tavLst>
                                    </p:anim>
                                    <p:anim calcmode="lin" valueType="num">
                                      <p:cBhvr>
                                        <p:cTn id="14"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五边形 69"/>
          <p:cNvSpPr/>
          <p:nvPr/>
        </p:nvSpPr>
        <p:spPr>
          <a:xfrm>
            <a:off x="0" y="260648"/>
            <a:ext cx="353251" cy="588701"/>
          </a:xfrm>
          <a:prstGeom prst="homePlate">
            <a:avLst>
              <a:gd name="adj" fmla="val 4844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71" name="TextBox 49"/>
          <p:cNvSpPr txBox="1"/>
          <p:nvPr/>
        </p:nvSpPr>
        <p:spPr>
          <a:xfrm>
            <a:off x="431371" y="329296"/>
            <a:ext cx="1911101" cy="420564"/>
          </a:xfrm>
          <a:prstGeom prst="rect">
            <a:avLst/>
          </a:prstGeom>
          <a:noFill/>
        </p:spPr>
        <p:txBody>
          <a:bodyPr wrap="none" rtlCol="0">
            <a:spAutoFit/>
          </a:bodyPr>
          <a:lstStyle>
            <a:defPPr>
              <a:defRPr lang="zh-CN"/>
            </a:defPPr>
            <a:lvl1pPr>
              <a:defRPr sz="4000" b="1">
                <a:solidFill>
                  <a:schemeClr val="bg1"/>
                </a:solidFill>
                <a:latin typeface="微软雅黑" pitchFamily="34" charset="-122"/>
                <a:ea typeface="微软雅黑" pitchFamily="34" charset="-122"/>
              </a:defRPr>
            </a:lvl1pPr>
          </a:lstStyle>
          <a:p>
            <a:r>
              <a:rPr lang="zh-CN" altLang="en-US" sz="2133" dirty="0">
                <a:solidFill>
                  <a:schemeClr val="tx1">
                    <a:lumMod val="85000"/>
                    <a:lumOff val="15000"/>
                  </a:schemeClr>
                </a:solidFill>
              </a:rPr>
              <a:t>第四部分 评估</a:t>
            </a:r>
          </a:p>
        </p:txBody>
      </p:sp>
      <p:pic>
        <p:nvPicPr>
          <p:cNvPr id="2" name="图片 1">
            <a:extLst>
              <a:ext uri="{FF2B5EF4-FFF2-40B4-BE49-F238E27FC236}">
                <a16:creationId xmlns:a16="http://schemas.microsoft.com/office/drawing/2014/main" id="{0605DE8E-40D1-4651-8E9D-4000CDA39A85}"/>
              </a:ext>
            </a:extLst>
          </p:cNvPr>
          <p:cNvPicPr>
            <a:picLocks noChangeAspect="1"/>
          </p:cNvPicPr>
          <p:nvPr/>
        </p:nvPicPr>
        <p:blipFill>
          <a:blip r:embed="rId3"/>
          <a:stretch>
            <a:fillRect/>
          </a:stretch>
        </p:blipFill>
        <p:spPr>
          <a:xfrm>
            <a:off x="353251" y="1879060"/>
            <a:ext cx="5895899" cy="2630798"/>
          </a:xfrm>
          <a:prstGeom prst="rect">
            <a:avLst/>
          </a:prstGeom>
        </p:spPr>
      </p:pic>
      <p:sp>
        <p:nvSpPr>
          <p:cNvPr id="3" name="文本框 2">
            <a:extLst>
              <a:ext uri="{FF2B5EF4-FFF2-40B4-BE49-F238E27FC236}">
                <a16:creationId xmlns:a16="http://schemas.microsoft.com/office/drawing/2014/main" id="{37656F6E-4D91-4772-B654-4CAE6490ADBD}"/>
              </a:ext>
            </a:extLst>
          </p:cNvPr>
          <p:cNvSpPr txBox="1"/>
          <p:nvPr/>
        </p:nvSpPr>
        <p:spPr>
          <a:xfrm>
            <a:off x="585927" y="1358807"/>
            <a:ext cx="5069149" cy="369332"/>
          </a:xfrm>
          <a:prstGeom prst="rect">
            <a:avLst/>
          </a:prstGeom>
          <a:noFill/>
        </p:spPr>
        <p:txBody>
          <a:bodyPr wrap="square" rtlCol="0">
            <a:spAutoFit/>
          </a:bodyPr>
          <a:lstStyle/>
          <a:p>
            <a:r>
              <a:rPr lang="zh-CN" altLang="en-US" dirty="0"/>
              <a:t>压缩率和内存使用率</a:t>
            </a:r>
          </a:p>
        </p:txBody>
      </p:sp>
      <p:pic>
        <p:nvPicPr>
          <p:cNvPr id="4" name="图片 3">
            <a:extLst>
              <a:ext uri="{FF2B5EF4-FFF2-40B4-BE49-F238E27FC236}">
                <a16:creationId xmlns:a16="http://schemas.microsoft.com/office/drawing/2014/main" id="{E566CE83-FFF5-479B-9C3E-EA7E2B6F0F07}"/>
              </a:ext>
            </a:extLst>
          </p:cNvPr>
          <p:cNvPicPr>
            <a:picLocks noChangeAspect="1"/>
          </p:cNvPicPr>
          <p:nvPr/>
        </p:nvPicPr>
        <p:blipFill>
          <a:blip r:embed="rId4"/>
          <a:stretch>
            <a:fillRect/>
          </a:stretch>
        </p:blipFill>
        <p:spPr>
          <a:xfrm>
            <a:off x="6977849" y="1728139"/>
            <a:ext cx="4428124" cy="2819997"/>
          </a:xfrm>
          <a:prstGeom prst="rect">
            <a:avLst/>
          </a:prstGeom>
        </p:spPr>
      </p:pic>
      <p:sp>
        <p:nvSpPr>
          <p:cNvPr id="5" name="文本框 4">
            <a:extLst>
              <a:ext uri="{FF2B5EF4-FFF2-40B4-BE49-F238E27FC236}">
                <a16:creationId xmlns:a16="http://schemas.microsoft.com/office/drawing/2014/main" id="{B8D909FD-ACC9-4508-B0AE-412C3DA8063C}"/>
              </a:ext>
            </a:extLst>
          </p:cNvPr>
          <p:cNvSpPr txBox="1"/>
          <p:nvPr/>
        </p:nvSpPr>
        <p:spPr>
          <a:xfrm>
            <a:off x="7138773" y="1358807"/>
            <a:ext cx="4101484" cy="369332"/>
          </a:xfrm>
          <a:prstGeom prst="rect">
            <a:avLst/>
          </a:prstGeom>
          <a:noFill/>
        </p:spPr>
        <p:txBody>
          <a:bodyPr wrap="square" rtlCol="0">
            <a:spAutoFit/>
          </a:bodyPr>
          <a:lstStyle/>
          <a:p>
            <a:r>
              <a:rPr lang="en-US" altLang="zh-CN" dirty="0"/>
              <a:t>I/O</a:t>
            </a:r>
            <a:r>
              <a:rPr lang="zh-CN" altLang="en-US" dirty="0"/>
              <a:t>放大和</a:t>
            </a:r>
            <a:r>
              <a:rPr lang="en-US" altLang="zh-CN" dirty="0"/>
              <a:t>I/O</a:t>
            </a:r>
            <a:r>
              <a:rPr lang="zh-CN" altLang="en-US" dirty="0"/>
              <a:t>模式</a:t>
            </a:r>
          </a:p>
        </p:txBody>
      </p:sp>
    </p:spTree>
    <p:extLst>
      <p:ext uri="{BB962C8B-B14F-4D97-AF65-F5344CB8AC3E}">
        <p14:creationId xmlns:p14="http://schemas.microsoft.com/office/powerpoint/2010/main" val="3973377957"/>
      </p:ext>
    </p:extLst>
  </p:cSld>
  <p:clrMapOvr>
    <a:masterClrMapping/>
  </p:clrMapOvr>
  <mc:AlternateContent xmlns:mc="http://schemas.openxmlformats.org/markup-compatibility/2006" xmlns:p14="http://schemas.microsoft.com/office/powerpoint/2010/main">
    <mc:Choice Requires="p14">
      <p:transition spd="slow" p14:dur="1500" advTm="0">
        <p:split orient="vert"/>
      </p:transition>
    </mc:Choice>
    <mc:Fallback xmlns="">
      <p:transition spd="slow" advTm="0">
        <p:split orient="vert"/>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五边形 69"/>
          <p:cNvSpPr/>
          <p:nvPr/>
        </p:nvSpPr>
        <p:spPr>
          <a:xfrm>
            <a:off x="0" y="260648"/>
            <a:ext cx="353251" cy="588701"/>
          </a:xfrm>
          <a:prstGeom prst="homePlate">
            <a:avLst>
              <a:gd name="adj" fmla="val 4844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71" name="TextBox 49"/>
          <p:cNvSpPr txBox="1"/>
          <p:nvPr/>
        </p:nvSpPr>
        <p:spPr>
          <a:xfrm>
            <a:off x="431371" y="329296"/>
            <a:ext cx="1911101" cy="420564"/>
          </a:xfrm>
          <a:prstGeom prst="rect">
            <a:avLst/>
          </a:prstGeom>
          <a:noFill/>
        </p:spPr>
        <p:txBody>
          <a:bodyPr wrap="none" rtlCol="0">
            <a:spAutoFit/>
          </a:bodyPr>
          <a:lstStyle>
            <a:defPPr>
              <a:defRPr lang="zh-CN"/>
            </a:defPPr>
            <a:lvl1pPr>
              <a:defRPr sz="4000" b="1">
                <a:solidFill>
                  <a:schemeClr val="bg1"/>
                </a:solidFill>
                <a:latin typeface="微软雅黑" pitchFamily="34" charset="-122"/>
                <a:ea typeface="微软雅黑" pitchFamily="34" charset="-122"/>
              </a:defRPr>
            </a:lvl1pPr>
          </a:lstStyle>
          <a:p>
            <a:r>
              <a:rPr lang="zh-CN" altLang="en-US" sz="2133" dirty="0">
                <a:solidFill>
                  <a:schemeClr val="tx1">
                    <a:lumMod val="85000"/>
                    <a:lumOff val="15000"/>
                  </a:schemeClr>
                </a:solidFill>
              </a:rPr>
              <a:t>第四部分 评估</a:t>
            </a:r>
          </a:p>
        </p:txBody>
      </p:sp>
      <p:pic>
        <p:nvPicPr>
          <p:cNvPr id="3" name="图片 2">
            <a:extLst>
              <a:ext uri="{FF2B5EF4-FFF2-40B4-BE49-F238E27FC236}">
                <a16:creationId xmlns:a16="http://schemas.microsoft.com/office/drawing/2014/main" id="{EBA751D8-B5A0-4D56-B1BC-FE4B97C1D887}"/>
              </a:ext>
            </a:extLst>
          </p:cNvPr>
          <p:cNvPicPr>
            <a:picLocks noChangeAspect="1"/>
          </p:cNvPicPr>
          <p:nvPr/>
        </p:nvPicPr>
        <p:blipFill>
          <a:blip r:embed="rId3"/>
          <a:stretch>
            <a:fillRect/>
          </a:stretch>
        </p:blipFill>
        <p:spPr>
          <a:xfrm>
            <a:off x="677516" y="1708616"/>
            <a:ext cx="4214225" cy="4328535"/>
          </a:xfrm>
          <a:prstGeom prst="rect">
            <a:avLst/>
          </a:prstGeom>
        </p:spPr>
      </p:pic>
      <p:sp>
        <p:nvSpPr>
          <p:cNvPr id="4" name="文本框 3">
            <a:extLst>
              <a:ext uri="{FF2B5EF4-FFF2-40B4-BE49-F238E27FC236}">
                <a16:creationId xmlns:a16="http://schemas.microsoft.com/office/drawing/2014/main" id="{167F3C72-2808-4AEA-B29D-0C608B455561}"/>
              </a:ext>
            </a:extLst>
          </p:cNvPr>
          <p:cNvSpPr txBox="1"/>
          <p:nvPr/>
        </p:nvSpPr>
        <p:spPr>
          <a:xfrm>
            <a:off x="603682" y="1003177"/>
            <a:ext cx="5237825" cy="369332"/>
          </a:xfrm>
          <a:prstGeom prst="rect">
            <a:avLst/>
          </a:prstGeom>
          <a:noFill/>
        </p:spPr>
        <p:txBody>
          <a:bodyPr wrap="square" rtlCol="0">
            <a:spAutoFit/>
          </a:bodyPr>
          <a:lstStyle/>
          <a:p>
            <a:r>
              <a:rPr lang="zh-CN" altLang="en-US" dirty="0"/>
              <a:t>吞吐量和空间节省</a:t>
            </a:r>
          </a:p>
        </p:txBody>
      </p:sp>
    </p:spTree>
    <p:extLst>
      <p:ext uri="{BB962C8B-B14F-4D97-AF65-F5344CB8AC3E}">
        <p14:creationId xmlns:p14="http://schemas.microsoft.com/office/powerpoint/2010/main" val="379030834"/>
      </p:ext>
    </p:extLst>
  </p:cSld>
  <p:clrMapOvr>
    <a:masterClrMapping/>
  </p:clrMapOvr>
  <mc:AlternateContent xmlns:mc="http://schemas.openxmlformats.org/markup-compatibility/2006" xmlns:p14="http://schemas.microsoft.com/office/powerpoint/2010/main">
    <mc:Choice Requires="p14">
      <p:transition spd="slow" p14:dur="1500" advTm="0">
        <p:split orient="vert"/>
      </p:transition>
    </mc:Choice>
    <mc:Fallback xmlns="">
      <p:transition spd="slow" advTm="0">
        <p:split orient="vert"/>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五边形 69"/>
          <p:cNvSpPr/>
          <p:nvPr/>
        </p:nvSpPr>
        <p:spPr>
          <a:xfrm>
            <a:off x="0" y="260648"/>
            <a:ext cx="353251" cy="588701"/>
          </a:xfrm>
          <a:prstGeom prst="homePlate">
            <a:avLst>
              <a:gd name="adj" fmla="val 4844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71" name="TextBox 49"/>
          <p:cNvSpPr txBox="1"/>
          <p:nvPr/>
        </p:nvSpPr>
        <p:spPr>
          <a:xfrm>
            <a:off x="431371" y="329296"/>
            <a:ext cx="2541080" cy="420564"/>
          </a:xfrm>
          <a:prstGeom prst="rect">
            <a:avLst/>
          </a:prstGeom>
          <a:noFill/>
        </p:spPr>
        <p:txBody>
          <a:bodyPr wrap="none" rtlCol="0">
            <a:spAutoFit/>
          </a:bodyPr>
          <a:lstStyle>
            <a:defPPr>
              <a:defRPr lang="zh-CN"/>
            </a:defPPr>
            <a:lvl1pPr>
              <a:defRPr sz="4000" b="1">
                <a:solidFill>
                  <a:schemeClr val="bg1"/>
                </a:solidFill>
                <a:latin typeface="微软雅黑" pitchFamily="34" charset="-122"/>
                <a:ea typeface="微软雅黑" pitchFamily="34" charset="-122"/>
              </a:defRPr>
            </a:lvl1pPr>
          </a:lstStyle>
          <a:p>
            <a:r>
              <a:rPr lang="zh-CN" altLang="en-US" sz="2133" dirty="0">
                <a:solidFill>
                  <a:schemeClr val="tx1">
                    <a:lumMod val="85000"/>
                    <a:lumOff val="15000"/>
                  </a:schemeClr>
                </a:solidFill>
              </a:rPr>
              <a:t>第四部分 个人感受 </a:t>
            </a:r>
          </a:p>
        </p:txBody>
      </p:sp>
      <p:sp>
        <p:nvSpPr>
          <p:cNvPr id="2" name="矩形 1">
            <a:extLst>
              <a:ext uri="{FF2B5EF4-FFF2-40B4-BE49-F238E27FC236}">
                <a16:creationId xmlns:a16="http://schemas.microsoft.com/office/drawing/2014/main" id="{954070C3-17BA-45AC-8399-90A945B714CE}"/>
              </a:ext>
            </a:extLst>
          </p:cNvPr>
          <p:cNvSpPr/>
          <p:nvPr/>
        </p:nvSpPr>
        <p:spPr>
          <a:xfrm>
            <a:off x="966800" y="1367416"/>
            <a:ext cx="7862754" cy="4801314"/>
          </a:xfrm>
          <a:prstGeom prst="rect">
            <a:avLst/>
          </a:prstGeom>
        </p:spPr>
        <p:txBody>
          <a:bodyPr wrap="square">
            <a:spAutoFit/>
          </a:bodyPr>
          <a:lstStyle/>
          <a:p>
            <a:r>
              <a:rPr lang="zh-CN" altLang="en-US" b="1" dirty="0"/>
              <a:t>一句话概述</a:t>
            </a:r>
            <a:r>
              <a:rPr lang="en-US" altLang="zh-CN" b="1" dirty="0" err="1"/>
              <a:t>EROFS</a:t>
            </a:r>
            <a:r>
              <a:rPr lang="zh-CN" altLang="en-US" b="1" dirty="0"/>
              <a:t>系统：它是一个让随机读取再提速的超级文件系统。</a:t>
            </a:r>
            <a:endParaRPr lang="en-US" altLang="zh-CN" b="1" dirty="0"/>
          </a:p>
          <a:p>
            <a:endParaRPr lang="zh-CN" altLang="en-US" dirty="0"/>
          </a:p>
          <a:p>
            <a:r>
              <a:rPr lang="zh-CN" altLang="en-US" dirty="0"/>
              <a:t>手机每执行用户的一个指令就需要对自己的“记忆”进行读取，而读取的速度便直接影响了用户用机体验。</a:t>
            </a:r>
            <a:endParaRPr lang="en-US" altLang="zh-CN" dirty="0"/>
          </a:p>
          <a:p>
            <a:endParaRPr lang="zh-CN" altLang="en-US" dirty="0"/>
          </a:p>
          <a:p>
            <a:r>
              <a:rPr lang="zh-CN" altLang="en-US" dirty="0"/>
              <a:t>以平日我们要发朋友圈图片为例，在读取过慢的情况下，当我们进入相册选择想要发的相片，照片往往加载缓慢，处于小白块状态，导致我们无法快速确定想分享的照片是哪张。</a:t>
            </a:r>
            <a:endParaRPr lang="en-US" altLang="zh-CN" dirty="0"/>
          </a:p>
          <a:p>
            <a:endParaRPr lang="zh-CN" altLang="en-US" dirty="0"/>
          </a:p>
          <a:p>
            <a:r>
              <a:rPr lang="zh-CN" altLang="en-US" dirty="0"/>
              <a:t>全新超级文件系统则是大大提升了安卓系统分区（相当于电脑的</a:t>
            </a:r>
            <a:r>
              <a:rPr lang="en-US" altLang="zh-CN" dirty="0"/>
              <a:t>C</a:t>
            </a:r>
            <a:r>
              <a:rPr lang="zh-CN" altLang="en-US" dirty="0"/>
              <a:t>盘）的随机读取性能，从系统底层提升手机流畅度。</a:t>
            </a:r>
            <a:endParaRPr lang="en-US" altLang="zh-CN" dirty="0"/>
          </a:p>
          <a:p>
            <a:endParaRPr lang="zh-CN" altLang="en-US" dirty="0"/>
          </a:p>
          <a:p>
            <a:r>
              <a:rPr lang="zh-CN" altLang="en-US" dirty="0"/>
              <a:t>如果将手机比作是一间屋子，那么超级文件系统就是这个房间的管家，而手机中的内容则是屋子里的各种物件。这位管家深谙各类物件的收纳技巧并且熟悉房间的每个角落。</a:t>
            </a:r>
            <a:br>
              <a:rPr lang="zh-CN" altLang="en-US" dirty="0"/>
            </a:br>
            <a:br>
              <a:rPr lang="zh-CN" altLang="en-US" dirty="0"/>
            </a:br>
            <a:r>
              <a:rPr lang="zh-CN" altLang="en-US" dirty="0"/>
              <a:t>。</a:t>
            </a:r>
          </a:p>
        </p:txBody>
      </p:sp>
    </p:spTree>
    <p:extLst>
      <p:ext uri="{BB962C8B-B14F-4D97-AF65-F5344CB8AC3E}">
        <p14:creationId xmlns:p14="http://schemas.microsoft.com/office/powerpoint/2010/main" val="2411382006"/>
      </p:ext>
    </p:extLst>
  </p:cSld>
  <p:clrMapOvr>
    <a:masterClrMapping/>
  </p:clrMapOvr>
  <mc:AlternateContent xmlns:mc="http://schemas.openxmlformats.org/markup-compatibility/2006" xmlns:p14="http://schemas.microsoft.com/office/powerpoint/2010/main">
    <mc:Choice Requires="p14">
      <p:transition spd="slow" p14:dur="1500" advTm="0">
        <p:split orient="vert"/>
      </p:transition>
    </mc:Choice>
    <mc:Fallback xmlns="">
      <p:transition spd="slow" advTm="0">
        <p:split orient="vert"/>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五边形 69"/>
          <p:cNvSpPr/>
          <p:nvPr/>
        </p:nvSpPr>
        <p:spPr>
          <a:xfrm>
            <a:off x="0" y="260648"/>
            <a:ext cx="353251" cy="588701"/>
          </a:xfrm>
          <a:prstGeom prst="homePlate">
            <a:avLst>
              <a:gd name="adj" fmla="val 4844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pic>
        <p:nvPicPr>
          <p:cNvPr id="8" name="图片 7"/>
          <p:cNvPicPr>
            <a:picLocks noChangeAspect="1"/>
          </p:cNvPicPr>
          <p:nvPr/>
        </p:nvPicPr>
        <p:blipFill>
          <a:blip r:embed="rId3" cstate="screen">
            <a:biLevel thresh="25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6196908" y="3623185"/>
            <a:ext cx="603448" cy="744172"/>
          </a:xfrm>
          <a:prstGeom prst="rect">
            <a:avLst/>
          </a:prstGeom>
        </p:spPr>
      </p:pic>
      <p:pic>
        <p:nvPicPr>
          <p:cNvPr id="9" name="图片 8"/>
          <p:cNvPicPr>
            <a:picLocks noChangeAspect="1"/>
          </p:cNvPicPr>
          <p:nvPr/>
        </p:nvPicPr>
        <p:blipFill>
          <a:blip r:embed="rId5" cstate="screen">
            <a:biLevel thresh="25000"/>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tretch>
            <a:fillRect/>
          </a:stretch>
        </p:blipFill>
        <p:spPr>
          <a:xfrm>
            <a:off x="8285165" y="5283501"/>
            <a:ext cx="835203" cy="835203"/>
          </a:xfrm>
          <a:prstGeom prst="rect">
            <a:avLst/>
          </a:prstGeom>
        </p:spPr>
      </p:pic>
      <p:pic>
        <p:nvPicPr>
          <p:cNvPr id="11" name="图片 10"/>
          <p:cNvPicPr>
            <a:picLocks noChangeAspect="1"/>
          </p:cNvPicPr>
          <p:nvPr/>
        </p:nvPicPr>
        <p:blipFill>
          <a:blip r:embed="rId7" cstate="screen">
            <a:biLevel thresh="25000"/>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val="0"/>
              </a:ext>
            </a:extLst>
          </a:blip>
          <a:stretch>
            <a:fillRect/>
          </a:stretch>
        </p:blipFill>
        <p:spPr>
          <a:xfrm>
            <a:off x="10105282" y="3632359"/>
            <a:ext cx="780535" cy="780535"/>
          </a:xfrm>
          <a:prstGeom prst="rect">
            <a:avLst/>
          </a:prstGeom>
        </p:spPr>
      </p:pic>
      <p:sp>
        <p:nvSpPr>
          <p:cNvPr id="2" name="矩形 1">
            <a:extLst>
              <a:ext uri="{FF2B5EF4-FFF2-40B4-BE49-F238E27FC236}">
                <a16:creationId xmlns:a16="http://schemas.microsoft.com/office/drawing/2014/main" id="{A2DBEB3E-609A-4765-AD3E-63A15A7DFF1C}"/>
              </a:ext>
            </a:extLst>
          </p:cNvPr>
          <p:cNvSpPr/>
          <p:nvPr/>
        </p:nvSpPr>
        <p:spPr>
          <a:xfrm>
            <a:off x="1151467" y="873810"/>
            <a:ext cx="7301352" cy="5444439"/>
          </a:xfrm>
          <a:prstGeom prst="rect">
            <a:avLst/>
          </a:prstGeom>
        </p:spPr>
        <p:txBody>
          <a:bodyPr wrap="square">
            <a:spAutoFit/>
          </a:bodyPr>
          <a:lstStyle/>
          <a:p>
            <a:pPr lvl="0" algn="just">
              <a:lnSpc>
                <a:spcPct val="150000"/>
              </a:lnSpc>
              <a:spcAft>
                <a:spcPts val="0"/>
              </a:spcAft>
            </a:pPr>
            <a:r>
              <a:rPr lang="zh-CN" altLang="zh-CN" dirty="0"/>
              <a:t>引入</a:t>
            </a:r>
            <a:r>
              <a:rPr lang="en-US" altLang="zh-CN" dirty="0" err="1"/>
              <a:t>EROFS</a:t>
            </a:r>
            <a:r>
              <a:rPr lang="zh-CN" altLang="zh-CN" dirty="0"/>
              <a:t>，这是一种新的压缩只读文件系统，专为资源有限的智能手机而设计。与</a:t>
            </a:r>
            <a:r>
              <a:rPr lang="en-US" altLang="zh-CN" dirty="0" err="1"/>
              <a:t>Squashfs</a:t>
            </a:r>
            <a:r>
              <a:rPr lang="zh-CN" altLang="zh-CN" dirty="0"/>
              <a:t>相比，</a:t>
            </a:r>
            <a:r>
              <a:rPr lang="en-US" altLang="zh-CN" dirty="0" err="1"/>
              <a:t>EROFS</a:t>
            </a:r>
            <a:r>
              <a:rPr lang="zh-CN" altLang="zh-CN" dirty="0"/>
              <a:t>提供了可比的压缩率，同时具有更高的性能和更少的额外内存开销。</a:t>
            </a:r>
            <a:endParaRPr lang="en-US" altLang="zh-CN" dirty="0"/>
          </a:p>
          <a:p>
            <a:pPr lvl="0" algn="just">
              <a:lnSpc>
                <a:spcPct val="150000"/>
              </a:lnSpc>
              <a:spcAft>
                <a:spcPts val="0"/>
              </a:spcAft>
            </a:pPr>
            <a:endParaRPr lang="en-US" altLang="zh-CN" dirty="0"/>
          </a:p>
          <a:p>
            <a:pPr lvl="0" algn="just">
              <a:lnSpc>
                <a:spcPct val="150000"/>
              </a:lnSpc>
              <a:spcAft>
                <a:spcPts val="0"/>
              </a:spcAft>
            </a:pPr>
            <a:r>
              <a:rPr lang="zh-CN" altLang="zh-CN" dirty="0"/>
              <a:t>与不带压缩支持的文件系统相比，通过固定大小的输出压缩以及快速且内存有效的解压缩，</a:t>
            </a:r>
            <a:r>
              <a:rPr lang="en-US" altLang="zh-CN" dirty="0" err="1"/>
              <a:t>EROFS</a:t>
            </a:r>
            <a:r>
              <a:rPr lang="zh-CN" altLang="zh-CN" dirty="0"/>
              <a:t>可以以较少的存储使用量存储系统代码和资源，有时甚至具有更好的性能。</a:t>
            </a:r>
            <a:endParaRPr lang="en-US" altLang="zh-CN" dirty="0"/>
          </a:p>
          <a:p>
            <a:pPr lvl="0" algn="just">
              <a:lnSpc>
                <a:spcPct val="150000"/>
              </a:lnSpc>
              <a:spcAft>
                <a:spcPts val="0"/>
              </a:spcAft>
            </a:pPr>
            <a:endParaRPr lang="en-US" altLang="zh-CN" dirty="0"/>
          </a:p>
          <a:p>
            <a:pPr lvl="0" algn="just">
              <a:lnSpc>
                <a:spcPct val="150000"/>
              </a:lnSpc>
              <a:spcAft>
                <a:spcPts val="0"/>
              </a:spcAft>
            </a:pPr>
            <a:r>
              <a:rPr lang="zh-CN" altLang="zh-CN" dirty="0"/>
              <a:t>与</a:t>
            </a:r>
            <a:r>
              <a:rPr lang="en-US" altLang="zh-CN" dirty="0" err="1"/>
              <a:t>Ext4</a:t>
            </a:r>
            <a:r>
              <a:rPr lang="zh-CN" altLang="zh-CN" dirty="0"/>
              <a:t>相比，</a:t>
            </a:r>
            <a:r>
              <a:rPr lang="en-US" altLang="zh-CN" dirty="0" err="1"/>
              <a:t>EROFS</a:t>
            </a:r>
            <a:r>
              <a:rPr lang="zh-CN" altLang="zh-CN" dirty="0"/>
              <a:t>上安装的系统上的应用程序可以启动甚至更快。</a:t>
            </a:r>
            <a:r>
              <a:rPr lang="en-US" altLang="zh-CN" dirty="0"/>
              <a:t> </a:t>
            </a:r>
            <a:r>
              <a:rPr lang="en-US" altLang="zh-CN" dirty="0" err="1"/>
              <a:t>EROFS</a:t>
            </a:r>
            <a:r>
              <a:rPr lang="zh-CN" altLang="zh-CN" dirty="0"/>
              <a:t>已合并到主线</a:t>
            </a:r>
            <a:r>
              <a:rPr lang="en-US" altLang="zh-CN" dirty="0"/>
              <a:t>Linux</a:t>
            </a:r>
            <a:r>
              <a:rPr lang="zh-CN" altLang="zh-CN" dirty="0"/>
              <a:t>中，并已在数千万智能手机中部署和使用。</a:t>
            </a:r>
            <a:endParaRPr lang="en-US" altLang="zh-CN" dirty="0"/>
          </a:p>
          <a:p>
            <a:pPr lvl="0" algn="just">
              <a:lnSpc>
                <a:spcPct val="150000"/>
              </a:lnSpc>
              <a:spcAft>
                <a:spcPts val="0"/>
              </a:spcAft>
            </a:pPr>
            <a:endParaRPr lang="en-US" altLang="zh-CN" dirty="0"/>
          </a:p>
          <a:p>
            <a:pPr lvl="0" algn="just">
              <a:lnSpc>
                <a:spcPct val="150000"/>
              </a:lnSpc>
              <a:spcAft>
                <a:spcPts val="0"/>
              </a:spcAft>
            </a:pPr>
            <a:r>
              <a:rPr lang="zh-CN" altLang="en-US" dirty="0"/>
              <a:t>个人认为系统应该增加</a:t>
            </a:r>
            <a:r>
              <a:rPr lang="zh-CN" altLang="zh-CN" dirty="0"/>
              <a:t>例如重复数据删除，扩展文件统计信息，文件映射</a:t>
            </a:r>
            <a:r>
              <a:rPr lang="zh-CN" altLang="en-US" dirty="0"/>
              <a:t>等功能</a:t>
            </a:r>
            <a:r>
              <a:rPr lang="en-US" altLang="zh-CN" dirty="0"/>
              <a:t>(</a:t>
            </a:r>
            <a:r>
              <a:rPr lang="zh-CN" altLang="en-US" dirty="0"/>
              <a:t>文章未提到</a:t>
            </a:r>
            <a:r>
              <a:rPr lang="en-US" altLang="zh-CN" dirty="0"/>
              <a:t>)</a:t>
            </a:r>
            <a:r>
              <a:rPr lang="zh-CN" altLang="zh-CN" dirty="0"/>
              <a:t>。</a:t>
            </a:r>
          </a:p>
        </p:txBody>
      </p:sp>
      <p:sp>
        <p:nvSpPr>
          <p:cNvPr id="10" name="TextBox 49">
            <a:extLst>
              <a:ext uri="{FF2B5EF4-FFF2-40B4-BE49-F238E27FC236}">
                <a16:creationId xmlns:a16="http://schemas.microsoft.com/office/drawing/2014/main" id="{40A97A47-D396-42BE-B5FE-C9C18F2A32F9}"/>
              </a:ext>
            </a:extLst>
          </p:cNvPr>
          <p:cNvSpPr txBox="1"/>
          <p:nvPr/>
        </p:nvSpPr>
        <p:spPr>
          <a:xfrm>
            <a:off x="569050" y="344716"/>
            <a:ext cx="2541080" cy="420564"/>
          </a:xfrm>
          <a:prstGeom prst="rect">
            <a:avLst/>
          </a:prstGeom>
          <a:noFill/>
        </p:spPr>
        <p:txBody>
          <a:bodyPr wrap="none" rtlCol="0">
            <a:spAutoFit/>
          </a:bodyPr>
          <a:lstStyle>
            <a:defPPr>
              <a:defRPr lang="zh-CN"/>
            </a:defPPr>
            <a:lvl1pPr>
              <a:defRPr sz="4000" b="1">
                <a:solidFill>
                  <a:schemeClr val="bg1"/>
                </a:solidFill>
                <a:latin typeface="微软雅黑" pitchFamily="34" charset="-122"/>
                <a:ea typeface="微软雅黑" pitchFamily="34" charset="-122"/>
              </a:defRPr>
            </a:lvl1pPr>
          </a:lstStyle>
          <a:p>
            <a:r>
              <a:rPr lang="zh-CN" altLang="en-US" sz="2133" dirty="0">
                <a:solidFill>
                  <a:schemeClr val="tx1">
                    <a:lumMod val="85000"/>
                    <a:lumOff val="15000"/>
                  </a:schemeClr>
                </a:solidFill>
              </a:rPr>
              <a:t>第四部分 个人感受 </a:t>
            </a:r>
          </a:p>
        </p:txBody>
      </p:sp>
    </p:spTree>
    <p:extLst>
      <p:ext uri="{BB962C8B-B14F-4D97-AF65-F5344CB8AC3E}">
        <p14:creationId xmlns:p14="http://schemas.microsoft.com/office/powerpoint/2010/main" val="1435534214"/>
      </p:ext>
    </p:extLst>
  </p:cSld>
  <p:clrMapOvr>
    <a:masterClrMapping/>
  </p:clrMapOvr>
  <mc:AlternateContent xmlns:mc="http://schemas.openxmlformats.org/markup-compatibility/2006" xmlns:p14="http://schemas.microsoft.com/office/powerpoint/2010/main">
    <mc:Choice Requires="p14">
      <p:transition spd="slow" p14:dur="1500" advTm="0">
        <p:split orient="vert"/>
      </p:transition>
    </mc:Choice>
    <mc:Fallback xmlns="">
      <p:transition spd="slow" advTm="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heel(1)">
                                      <p:cBhvr>
                                        <p:cTn id="7" dur="2000"/>
                                        <p:tgtEl>
                                          <p:spTgt spid="8"/>
                                        </p:tgtEl>
                                      </p:cBhvr>
                                    </p:animEffect>
                                  </p:childTnLst>
                                </p:cTn>
                              </p:par>
                              <p:par>
                                <p:cTn id="8" presetID="21" presetClass="entr" presetSubtype="1"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heel(1)">
                                      <p:cBhvr>
                                        <p:cTn id="10" dur="2000"/>
                                        <p:tgtEl>
                                          <p:spTgt spid="11"/>
                                        </p:tgtEl>
                                      </p:cBhvr>
                                    </p:animEffect>
                                  </p:childTnLst>
                                </p:cTn>
                              </p:par>
                              <p:par>
                                <p:cTn id="11" presetID="21" presetClass="entr" presetSubtype="1"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wheel(1)">
                                      <p:cBhvr>
                                        <p:cTn id="13"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图片包含 名片&#10;&#10;已生成高可信度的说明">
            <a:extLst>
              <a:ext uri="{FF2B5EF4-FFF2-40B4-BE49-F238E27FC236}">
                <a16:creationId xmlns:a16="http://schemas.microsoft.com/office/drawing/2014/main" id="{AD40A288-923B-4C63-8B19-29B9F4AE4F0B}"/>
              </a:ext>
            </a:extLst>
          </p:cNvPr>
          <p:cNvPicPr>
            <a:picLocks noChangeAspect="1"/>
          </p:cNvPicPr>
          <p:nvPr/>
        </p:nvPicPr>
        <p:blipFill>
          <a:blip r:embed="rId3">
            <a:extLst>
              <a:ext uri="{28A0092B-C50C-407E-A947-70E740481C1C}">
                <a14:useLocalDpi xmlns:a14="http://schemas.microsoft.com/office/drawing/2010/main" val="0"/>
              </a:ext>
            </a:extLst>
          </a:blip>
          <a:srcRect l="8390" t="8428" r="8390" b="8428"/>
          <a:stretch>
            <a:fillRect/>
          </a:stretch>
        </p:blipFill>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7" name="TextBox 7">
            <a:extLst>
              <a:ext uri="{FF2B5EF4-FFF2-40B4-BE49-F238E27FC236}">
                <a16:creationId xmlns:a16="http://schemas.microsoft.com/office/drawing/2014/main" id="{09D165A2-07BD-4644-AABB-310330D17F32}"/>
              </a:ext>
            </a:extLst>
          </p:cNvPr>
          <p:cNvSpPr txBox="1"/>
          <p:nvPr/>
        </p:nvSpPr>
        <p:spPr>
          <a:xfrm>
            <a:off x="3551068" y="3105834"/>
            <a:ext cx="5078027" cy="646331"/>
          </a:xfrm>
          <a:prstGeom prst="rect">
            <a:avLst/>
          </a:prstGeom>
          <a:noFill/>
        </p:spPr>
        <p:txBody>
          <a:bodyPr wrap="square" rtlCol="0">
            <a:spAutoFit/>
          </a:bodyPr>
          <a:lstStyle/>
          <a:p>
            <a:pPr algn="ctr"/>
            <a:r>
              <a:rPr lang="en-US" altLang="zh-CN" sz="3600" b="1" dirty="0">
                <a:solidFill>
                  <a:schemeClr val="accent1"/>
                </a:solidFill>
                <a:latin typeface="微软雅黑" pitchFamily="34" charset="-122"/>
                <a:ea typeface="微软雅黑" pitchFamily="34" charset="-122"/>
              </a:rPr>
              <a:t>THANKS</a:t>
            </a:r>
            <a:endParaRPr lang="zh-CN" altLang="en-US" sz="3600" b="1" dirty="0">
              <a:solidFill>
                <a:schemeClr val="accent1"/>
              </a:solidFill>
              <a:latin typeface="微软雅黑" pitchFamily="34" charset="-122"/>
              <a:ea typeface="微软雅黑" pitchFamily="34" charset="-122"/>
            </a:endParaRPr>
          </a:p>
        </p:txBody>
      </p:sp>
    </p:spTree>
    <p:extLst>
      <p:ext uri="{BB962C8B-B14F-4D97-AF65-F5344CB8AC3E}">
        <p14:creationId xmlns:p14="http://schemas.microsoft.com/office/powerpoint/2010/main" val="533161521"/>
      </p:ext>
    </p:extLst>
  </p:cSld>
  <p:clrMapOvr>
    <a:masterClrMapping/>
  </p:clrMapOvr>
  <mc:AlternateContent xmlns:mc="http://schemas.openxmlformats.org/markup-compatibility/2006" xmlns:p14="http://schemas.microsoft.com/office/powerpoint/2010/main">
    <mc:Choice Requires="p14">
      <p:transition spd="slow" p14:dur="900" advClick="0" advTm="5000">
        <p14:warp dir="in"/>
      </p:transition>
    </mc:Choice>
    <mc:Fallback xmlns="">
      <p:transition spd="slow"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6" presetClass="entr" presetSubtype="0" fill="hold" grpId="0" nodeType="afterEffect">
                                  <p:stCondLst>
                                    <p:cond delay="0"/>
                                  </p:stCondLst>
                                  <p:iterate type="lt">
                                    <p:tmPct val="10000"/>
                                  </p:iterate>
                                  <p:childTnLst>
                                    <p:set>
                                      <p:cBhvr>
                                        <p:cTn id="6" dur="1" fill="hold">
                                          <p:stCondLst>
                                            <p:cond delay="0"/>
                                          </p:stCondLst>
                                        </p:cTn>
                                        <p:tgtEl>
                                          <p:spTgt spid="7"/>
                                        </p:tgtEl>
                                        <p:attrNameLst>
                                          <p:attrName>style.visibility</p:attrName>
                                        </p:attrNameLst>
                                      </p:cBhvr>
                                      <p:to>
                                        <p:strVal val="visible"/>
                                      </p:to>
                                    </p:set>
                                    <p:anim by="(-#ppt_w*2)" calcmode="lin" valueType="num">
                                      <p:cBhvr rctx="PPT">
                                        <p:cTn id="7" dur="500" autoRev="1" fill="hold">
                                          <p:stCondLst>
                                            <p:cond delay="0"/>
                                          </p:stCondLst>
                                        </p:cTn>
                                        <p:tgtEl>
                                          <p:spTgt spid="7"/>
                                        </p:tgtEl>
                                        <p:attrNameLst>
                                          <p:attrName>ppt_w</p:attrName>
                                        </p:attrNameLst>
                                      </p:cBhvr>
                                    </p:anim>
                                    <p:anim by="(#ppt_w*0.50)" calcmode="lin" valueType="num">
                                      <p:cBhvr>
                                        <p:cTn id="8" dur="500" decel="50000" autoRev="1" fill="hold">
                                          <p:stCondLst>
                                            <p:cond delay="0"/>
                                          </p:stCondLst>
                                        </p:cTn>
                                        <p:tgtEl>
                                          <p:spTgt spid="7"/>
                                        </p:tgtEl>
                                        <p:attrNameLst>
                                          <p:attrName>ppt_x</p:attrName>
                                        </p:attrNameLst>
                                      </p:cBhvr>
                                    </p:anim>
                                    <p:anim from="(-#ppt_h/2)" to="(#ppt_y)" calcmode="lin" valueType="num">
                                      <p:cBhvr>
                                        <p:cTn id="9" dur="1000" fill="hold">
                                          <p:stCondLst>
                                            <p:cond delay="0"/>
                                          </p:stCondLst>
                                        </p:cTn>
                                        <p:tgtEl>
                                          <p:spTgt spid="7"/>
                                        </p:tgtEl>
                                        <p:attrNameLst>
                                          <p:attrName>ppt_y</p:attrName>
                                        </p:attrNameLst>
                                      </p:cBhvr>
                                    </p:anim>
                                    <p:animRot by="21600000">
                                      <p:cBhvr>
                                        <p:cTn id="10" dur="1000" fill="hold">
                                          <p:stCondLst>
                                            <p:cond delay="0"/>
                                          </p:stCondLst>
                                        </p:cTn>
                                        <p:tgtEl>
                                          <p:spTgt spid="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0" name="直接连接符 19">
            <a:extLst>
              <a:ext uri="{FF2B5EF4-FFF2-40B4-BE49-F238E27FC236}">
                <a16:creationId xmlns:a16="http://schemas.microsoft.com/office/drawing/2014/main" id="{DAB22AF2-4C8D-405B-B7F5-740EC670B797}"/>
              </a:ext>
            </a:extLst>
          </p:cNvPr>
          <p:cNvCxnSpPr/>
          <p:nvPr/>
        </p:nvCxnSpPr>
        <p:spPr>
          <a:xfrm>
            <a:off x="5619428" y="932723"/>
            <a:ext cx="953144"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8" name="TextBox 103">
            <a:extLst>
              <a:ext uri="{FF2B5EF4-FFF2-40B4-BE49-F238E27FC236}">
                <a16:creationId xmlns:a16="http://schemas.microsoft.com/office/drawing/2014/main" id="{DA73B81B-F06D-4E3B-9CB2-2180ADF87B55}"/>
              </a:ext>
            </a:extLst>
          </p:cNvPr>
          <p:cNvSpPr txBox="1"/>
          <p:nvPr/>
        </p:nvSpPr>
        <p:spPr>
          <a:xfrm>
            <a:off x="4225329" y="3087541"/>
            <a:ext cx="344966" cy="502766"/>
          </a:xfrm>
          <a:prstGeom prst="rect">
            <a:avLst/>
          </a:prstGeom>
          <a:noFill/>
        </p:spPr>
        <p:txBody>
          <a:bodyPr wrap="none" rtlCol="0">
            <a:spAutoFit/>
          </a:bodyPr>
          <a:lstStyle/>
          <a:p>
            <a:r>
              <a:rPr lang="en-US" altLang="zh-CN" sz="2667" b="1" dirty="0">
                <a:solidFill>
                  <a:schemeClr val="bg1"/>
                </a:solidFill>
                <a:latin typeface="Agency FB" panose="020B0503020202020204" pitchFamily="34" charset="0"/>
                <a:ea typeface="微软雅黑" panose="020B0503020204020204" pitchFamily="34" charset="-122"/>
              </a:rPr>
              <a:t>0</a:t>
            </a:r>
            <a:endParaRPr lang="zh-CN" altLang="en-US" sz="2667" b="1" dirty="0">
              <a:solidFill>
                <a:schemeClr val="bg1"/>
              </a:solidFill>
              <a:latin typeface="Agency FB" panose="020B0503020202020204" pitchFamily="34" charset="0"/>
              <a:ea typeface="微软雅黑" panose="020B0503020204020204" pitchFamily="34" charset="-122"/>
            </a:endParaRPr>
          </a:p>
        </p:txBody>
      </p:sp>
      <p:sp>
        <p:nvSpPr>
          <p:cNvPr id="35" name="矩形 34">
            <a:extLst>
              <a:ext uri="{FF2B5EF4-FFF2-40B4-BE49-F238E27FC236}">
                <a16:creationId xmlns:a16="http://schemas.microsoft.com/office/drawing/2014/main" id="{021A49C7-E101-4F8A-9C2A-02974A6E5F6A}"/>
              </a:ext>
            </a:extLst>
          </p:cNvPr>
          <p:cNvSpPr/>
          <p:nvPr/>
        </p:nvSpPr>
        <p:spPr>
          <a:xfrm rot="5400000">
            <a:off x="5821360" y="487364"/>
            <a:ext cx="549277" cy="1219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pic>
        <p:nvPicPr>
          <p:cNvPr id="2" name="图片 1">
            <a:extLst>
              <a:ext uri="{FF2B5EF4-FFF2-40B4-BE49-F238E27FC236}">
                <a16:creationId xmlns:a16="http://schemas.microsoft.com/office/drawing/2014/main" id="{158F7B4B-098F-4C48-BB14-37EF1B6EEB8C}"/>
              </a:ext>
            </a:extLst>
          </p:cNvPr>
          <p:cNvPicPr>
            <a:picLocks noChangeAspect="1"/>
          </p:cNvPicPr>
          <p:nvPr/>
        </p:nvPicPr>
        <p:blipFill>
          <a:blip r:embed="rId3"/>
          <a:stretch>
            <a:fillRect/>
          </a:stretch>
        </p:blipFill>
        <p:spPr>
          <a:xfrm>
            <a:off x="216516" y="284085"/>
            <a:ext cx="6477248" cy="4967829"/>
          </a:xfrm>
          <a:prstGeom prst="rect">
            <a:avLst/>
          </a:prstGeom>
        </p:spPr>
      </p:pic>
      <p:pic>
        <p:nvPicPr>
          <p:cNvPr id="3" name="图片 2">
            <a:extLst>
              <a:ext uri="{FF2B5EF4-FFF2-40B4-BE49-F238E27FC236}">
                <a16:creationId xmlns:a16="http://schemas.microsoft.com/office/drawing/2014/main" id="{3C79E7CC-F265-4C65-A90E-67B356A715F6}"/>
              </a:ext>
            </a:extLst>
          </p:cNvPr>
          <p:cNvPicPr>
            <a:picLocks noChangeAspect="1"/>
          </p:cNvPicPr>
          <p:nvPr/>
        </p:nvPicPr>
        <p:blipFill>
          <a:blip r:embed="rId4"/>
          <a:stretch>
            <a:fillRect/>
          </a:stretch>
        </p:blipFill>
        <p:spPr>
          <a:xfrm>
            <a:off x="7208668" y="2803206"/>
            <a:ext cx="4640929" cy="2630884"/>
          </a:xfrm>
          <a:prstGeom prst="rect">
            <a:avLst/>
          </a:prstGeom>
        </p:spPr>
      </p:pic>
      <p:sp>
        <p:nvSpPr>
          <p:cNvPr id="4" name="矩形 3">
            <a:extLst>
              <a:ext uri="{FF2B5EF4-FFF2-40B4-BE49-F238E27FC236}">
                <a16:creationId xmlns:a16="http://schemas.microsoft.com/office/drawing/2014/main" id="{92A61E61-82DE-46D7-8715-C27FADD63258}"/>
              </a:ext>
            </a:extLst>
          </p:cNvPr>
          <p:cNvSpPr/>
          <p:nvPr/>
        </p:nvSpPr>
        <p:spPr>
          <a:xfrm>
            <a:off x="6943337" y="1054578"/>
            <a:ext cx="5032147" cy="369332"/>
          </a:xfrm>
          <a:prstGeom prst="rect">
            <a:avLst/>
          </a:prstGeom>
        </p:spPr>
        <p:txBody>
          <a:bodyPr wrap="none">
            <a:spAutoFit/>
          </a:bodyPr>
          <a:lstStyle/>
          <a:p>
            <a:r>
              <a:rPr lang="zh-CN" altLang="zh-CN" dirty="0">
                <a:ea typeface="宋体" panose="02010600030101010101" pitchFamily="2" charset="-122"/>
                <a:cs typeface="Times New Roman" panose="02020603050405020304" pitchFamily="18" charset="0"/>
              </a:rPr>
              <a:t>智能手机通常具有有限的存储空间和运行时内存</a:t>
            </a:r>
            <a:endParaRPr lang="zh-CN" altLang="en-US" dirty="0"/>
          </a:p>
        </p:txBody>
      </p:sp>
    </p:spTree>
    <p:extLst>
      <p:ext uri="{BB962C8B-B14F-4D97-AF65-F5344CB8AC3E}">
        <p14:creationId xmlns:p14="http://schemas.microsoft.com/office/powerpoint/2010/main" val="4085727303"/>
      </p:ext>
    </p:extLst>
  </p:cSld>
  <p:clrMapOvr>
    <a:masterClrMapping/>
  </p:clrMapOvr>
  <mc:AlternateContent xmlns:mc="http://schemas.openxmlformats.org/markup-compatibility/2006" xmlns:p14="http://schemas.microsoft.com/office/powerpoint/2010/main">
    <mc:Choice Requires="p14">
      <p:transition spd="slow" p14:dur="900" advClick="0" advTm="5000">
        <p14:warp dir="in"/>
      </p:transition>
    </mc:Choice>
    <mc:Fallback xmlns="">
      <p:transition spd="slow"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1000"/>
                                        <p:tgtEl>
                                          <p:spTgt spid="35"/>
                                        </p:tgtEl>
                                      </p:cBhvr>
                                    </p:animEffect>
                                    <p:anim calcmode="lin" valueType="num">
                                      <p:cBhvr>
                                        <p:cTn id="8" dur="1000" fill="hold"/>
                                        <p:tgtEl>
                                          <p:spTgt spid="35"/>
                                        </p:tgtEl>
                                        <p:attrNameLst>
                                          <p:attrName>ppt_x</p:attrName>
                                        </p:attrNameLst>
                                      </p:cBhvr>
                                      <p:tavLst>
                                        <p:tav tm="0">
                                          <p:val>
                                            <p:strVal val="#ppt_x"/>
                                          </p:val>
                                        </p:tav>
                                        <p:tav tm="100000">
                                          <p:val>
                                            <p:strVal val="#ppt_x"/>
                                          </p:val>
                                        </p:tav>
                                      </p:tavLst>
                                    </p:anim>
                                    <p:anim calcmode="lin" valueType="num">
                                      <p:cBhvr>
                                        <p:cTn id="9" dur="1000" fill="hold"/>
                                        <p:tgtEl>
                                          <p:spTgt spid="35"/>
                                        </p:tgtEl>
                                        <p:attrNameLst>
                                          <p:attrName>ppt_y</p:attrName>
                                        </p:attrNameLst>
                                      </p:cBhvr>
                                      <p:tavLst>
                                        <p:tav tm="0">
                                          <p:val>
                                            <p:strVal val="#ppt_y+.1"/>
                                          </p:val>
                                        </p:tav>
                                        <p:tav tm="100000">
                                          <p:val>
                                            <p:strVal val="#ppt_y"/>
                                          </p:val>
                                        </p:tav>
                                      </p:tavLst>
                                    </p:anim>
                                  </p:childTnLst>
                                </p:cTn>
                              </p:par>
                              <p:par>
                                <p:cTn id="10" presetID="22" presetClass="entr" presetSubtype="2" fill="hold" nodeType="with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wipe(right)">
                                      <p:cBhvr>
                                        <p:cTn id="12" dur="500"/>
                                        <p:tgtEl>
                                          <p:spTgt spid="20"/>
                                        </p:tgtEl>
                                      </p:cBhvr>
                                    </p:animEffect>
                                  </p:childTnLst>
                                </p:cTn>
                              </p:par>
                            </p:childTnLst>
                          </p:cTn>
                        </p:par>
                        <p:par>
                          <p:cTn id="13" fill="hold">
                            <p:stCondLst>
                              <p:cond delay="1000"/>
                            </p:stCondLst>
                            <p:childTnLst>
                              <p:par>
                                <p:cTn id="14" presetID="2" presetClass="entr" presetSubtype="2" fill="hold" grpId="0" nodeType="afterEffect">
                                  <p:stCondLst>
                                    <p:cond delay="0"/>
                                  </p:stCondLst>
                                  <p:childTnLst>
                                    <p:set>
                                      <p:cBhvr>
                                        <p:cTn id="15" dur="1" fill="hold">
                                          <p:stCondLst>
                                            <p:cond delay="0"/>
                                          </p:stCondLst>
                                        </p:cTn>
                                        <p:tgtEl>
                                          <p:spTgt spid="28"/>
                                        </p:tgtEl>
                                        <p:attrNameLst>
                                          <p:attrName>style.visibility</p:attrName>
                                        </p:attrNameLst>
                                      </p:cBhvr>
                                      <p:to>
                                        <p:strVal val="visible"/>
                                      </p:to>
                                    </p:set>
                                    <p:anim calcmode="lin" valueType="num">
                                      <p:cBhvr additive="base">
                                        <p:cTn id="16" dur="500" fill="hold"/>
                                        <p:tgtEl>
                                          <p:spTgt spid="28"/>
                                        </p:tgtEl>
                                        <p:attrNameLst>
                                          <p:attrName>ppt_x</p:attrName>
                                        </p:attrNameLst>
                                      </p:cBhvr>
                                      <p:tavLst>
                                        <p:tav tm="0">
                                          <p:val>
                                            <p:strVal val="1+#ppt_w/2"/>
                                          </p:val>
                                        </p:tav>
                                        <p:tav tm="100000">
                                          <p:val>
                                            <p:strVal val="#ppt_x"/>
                                          </p:val>
                                        </p:tav>
                                      </p:tavLst>
                                    </p:anim>
                                    <p:anim calcmode="lin" valueType="num">
                                      <p:cBhvr additive="base">
                                        <p:cTn id="17" dur="500" fill="hold"/>
                                        <p:tgtEl>
                                          <p:spTgt spid="2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3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五边形 33">
            <a:extLst>
              <a:ext uri="{FF2B5EF4-FFF2-40B4-BE49-F238E27FC236}">
                <a16:creationId xmlns:a16="http://schemas.microsoft.com/office/drawing/2014/main" id="{0AA6C222-12AE-4C07-91B9-FA31E8FEEF7E}"/>
              </a:ext>
            </a:extLst>
          </p:cNvPr>
          <p:cNvSpPr/>
          <p:nvPr/>
        </p:nvSpPr>
        <p:spPr>
          <a:xfrm rot="5400000">
            <a:off x="5341606" y="-139931"/>
            <a:ext cx="1508787" cy="1788649"/>
          </a:xfrm>
          <a:prstGeom prst="homePlate">
            <a:avLst>
              <a:gd name="adj" fmla="val 24364"/>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cxnSp>
        <p:nvCxnSpPr>
          <p:cNvPr id="3" name="直接连接符 2">
            <a:extLst>
              <a:ext uri="{FF2B5EF4-FFF2-40B4-BE49-F238E27FC236}">
                <a16:creationId xmlns:a16="http://schemas.microsoft.com/office/drawing/2014/main" id="{1BB1D6EF-3D5B-4D69-86B2-FF92B303758F}"/>
              </a:ext>
            </a:extLst>
          </p:cNvPr>
          <p:cNvCxnSpPr/>
          <p:nvPr/>
        </p:nvCxnSpPr>
        <p:spPr>
          <a:xfrm>
            <a:off x="5619428" y="932723"/>
            <a:ext cx="953144"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TextBox 35">
            <a:extLst>
              <a:ext uri="{FF2B5EF4-FFF2-40B4-BE49-F238E27FC236}">
                <a16:creationId xmlns:a16="http://schemas.microsoft.com/office/drawing/2014/main" id="{225D3A5C-98D0-499B-8563-A581C9781950}"/>
              </a:ext>
            </a:extLst>
          </p:cNvPr>
          <p:cNvSpPr txBox="1"/>
          <p:nvPr/>
        </p:nvSpPr>
        <p:spPr>
          <a:xfrm>
            <a:off x="5630916" y="377951"/>
            <a:ext cx="867545" cy="502766"/>
          </a:xfrm>
          <a:prstGeom prst="rect">
            <a:avLst/>
          </a:prstGeom>
          <a:noFill/>
        </p:spPr>
        <p:txBody>
          <a:bodyPr wrap="none" rtlCol="0">
            <a:spAutoFit/>
          </a:bodyPr>
          <a:lstStyle/>
          <a:p>
            <a:r>
              <a:rPr lang="zh-CN" altLang="en-US" sz="2667" b="1" dirty="0">
                <a:solidFill>
                  <a:schemeClr val="bg1"/>
                </a:solidFill>
                <a:latin typeface="微软雅黑" pitchFamily="34" charset="-122"/>
                <a:ea typeface="微软雅黑" pitchFamily="34" charset="-122"/>
              </a:rPr>
              <a:t>目录</a:t>
            </a:r>
          </a:p>
        </p:txBody>
      </p:sp>
      <p:cxnSp>
        <p:nvCxnSpPr>
          <p:cNvPr id="5" name="直接连接符 4">
            <a:extLst>
              <a:ext uri="{FF2B5EF4-FFF2-40B4-BE49-F238E27FC236}">
                <a16:creationId xmlns:a16="http://schemas.microsoft.com/office/drawing/2014/main" id="{A2527961-2D3A-4775-8D9A-2A81BD1BC7D0}"/>
              </a:ext>
            </a:extLst>
          </p:cNvPr>
          <p:cNvCxnSpPr/>
          <p:nvPr/>
        </p:nvCxnSpPr>
        <p:spPr>
          <a:xfrm>
            <a:off x="5619428" y="356659"/>
            <a:ext cx="953144"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6" name="组合 5">
            <a:extLst>
              <a:ext uri="{FF2B5EF4-FFF2-40B4-BE49-F238E27FC236}">
                <a16:creationId xmlns:a16="http://schemas.microsoft.com/office/drawing/2014/main" id="{5014019E-B629-4A1E-80C3-7722536BEB93}"/>
              </a:ext>
            </a:extLst>
          </p:cNvPr>
          <p:cNvGrpSpPr/>
          <p:nvPr/>
        </p:nvGrpSpPr>
        <p:grpSpPr>
          <a:xfrm>
            <a:off x="4991876" y="2180861"/>
            <a:ext cx="2208246" cy="621069"/>
            <a:chOff x="3743907" y="1635646"/>
            <a:chExt cx="1656185" cy="465802"/>
          </a:xfrm>
          <a:solidFill>
            <a:srgbClr val="0070C0"/>
          </a:solidFill>
        </p:grpSpPr>
        <p:sp>
          <p:nvSpPr>
            <p:cNvPr id="7" name="矩形 6">
              <a:extLst>
                <a:ext uri="{FF2B5EF4-FFF2-40B4-BE49-F238E27FC236}">
                  <a16:creationId xmlns:a16="http://schemas.microsoft.com/office/drawing/2014/main" id="{CDBA9B8C-7DDB-49A7-8DAF-4ABA964CE89F}"/>
                </a:ext>
              </a:extLst>
            </p:cNvPr>
            <p:cNvSpPr/>
            <p:nvPr/>
          </p:nvSpPr>
          <p:spPr>
            <a:xfrm>
              <a:off x="3743908" y="1635646"/>
              <a:ext cx="1656184" cy="4658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8" name="TextBox 2">
              <a:extLst>
                <a:ext uri="{FF2B5EF4-FFF2-40B4-BE49-F238E27FC236}">
                  <a16:creationId xmlns:a16="http://schemas.microsoft.com/office/drawing/2014/main" id="{863B0679-3360-4054-92D0-8AA05F807AD3}"/>
                </a:ext>
              </a:extLst>
            </p:cNvPr>
            <p:cNvSpPr txBox="1"/>
            <p:nvPr/>
          </p:nvSpPr>
          <p:spPr>
            <a:xfrm>
              <a:off x="3743907" y="1683881"/>
              <a:ext cx="1656184" cy="377075"/>
            </a:xfrm>
            <a:prstGeom prst="rect">
              <a:avLst/>
            </a:prstGeom>
            <a:noFill/>
          </p:spPr>
          <p:txBody>
            <a:bodyPr wrap="square" rtlCol="0">
              <a:spAutoFit/>
            </a:bodyPr>
            <a:lstStyle/>
            <a:p>
              <a:pPr algn="ctr"/>
              <a:r>
                <a:rPr lang="zh-CN" altLang="en-US" sz="2667" dirty="0">
                  <a:solidFill>
                    <a:schemeClr val="bg1"/>
                  </a:solidFill>
                  <a:latin typeface="微软雅黑" pitchFamily="34" charset="-122"/>
                  <a:ea typeface="微软雅黑" pitchFamily="34" charset="-122"/>
                </a:rPr>
                <a:t>第一部分</a:t>
              </a:r>
            </a:p>
          </p:txBody>
        </p:sp>
      </p:grpSp>
      <p:sp>
        <p:nvSpPr>
          <p:cNvPr id="9" name="TextBox 3">
            <a:extLst>
              <a:ext uri="{FF2B5EF4-FFF2-40B4-BE49-F238E27FC236}">
                <a16:creationId xmlns:a16="http://schemas.microsoft.com/office/drawing/2014/main" id="{5DC0F2F1-0B56-46D9-9E9C-ACABEAF6EF66}"/>
              </a:ext>
            </a:extLst>
          </p:cNvPr>
          <p:cNvSpPr txBox="1"/>
          <p:nvPr/>
        </p:nvSpPr>
        <p:spPr>
          <a:xfrm>
            <a:off x="4500054" y="3140969"/>
            <a:ext cx="3191899" cy="995209"/>
          </a:xfrm>
          <a:prstGeom prst="rect">
            <a:avLst/>
          </a:prstGeom>
          <a:noFill/>
        </p:spPr>
        <p:txBody>
          <a:bodyPr wrap="none" rtlCol="0">
            <a:spAutoFit/>
          </a:bodyPr>
          <a:lstStyle/>
          <a:p>
            <a:pPr algn="ctr"/>
            <a:r>
              <a:rPr lang="zh-CN" altLang="en-US" sz="5867" b="1" dirty="0">
                <a:solidFill>
                  <a:schemeClr val="tx1">
                    <a:lumMod val="75000"/>
                    <a:lumOff val="25000"/>
                  </a:schemeClr>
                </a:solidFill>
                <a:latin typeface="微软雅黑" pitchFamily="34" charset="-122"/>
                <a:ea typeface="微软雅黑" pitchFamily="34" charset="-122"/>
              </a:rPr>
              <a:t>论文背景</a:t>
            </a:r>
          </a:p>
        </p:txBody>
      </p:sp>
      <p:cxnSp>
        <p:nvCxnSpPr>
          <p:cNvPr id="10" name="直接连接符 9">
            <a:extLst>
              <a:ext uri="{FF2B5EF4-FFF2-40B4-BE49-F238E27FC236}">
                <a16:creationId xmlns:a16="http://schemas.microsoft.com/office/drawing/2014/main" id="{2A39734B-797C-4747-9996-F054D7EEED47}"/>
              </a:ext>
            </a:extLst>
          </p:cNvPr>
          <p:cNvCxnSpPr/>
          <p:nvPr/>
        </p:nvCxnSpPr>
        <p:spPr>
          <a:xfrm>
            <a:off x="2735627" y="4293096"/>
            <a:ext cx="6720747" cy="0"/>
          </a:xfrm>
          <a:prstGeom prst="line">
            <a:avLst/>
          </a:prstGeom>
          <a:ln>
            <a:gradFill flip="none" rotWithShape="1">
              <a:gsLst>
                <a:gs pos="0">
                  <a:schemeClr val="bg1"/>
                </a:gs>
                <a:gs pos="50000">
                  <a:schemeClr val="tx1">
                    <a:lumMod val="75000"/>
                    <a:lumOff val="25000"/>
                  </a:schemeClr>
                </a:gs>
                <a:gs pos="100000">
                  <a:schemeClr val="bg1"/>
                </a:gs>
              </a:gsLst>
              <a:lin ang="10800000" scaled="1"/>
              <a:tileRect/>
            </a:gradFill>
          </a:ln>
        </p:spPr>
        <p:style>
          <a:lnRef idx="1">
            <a:schemeClr val="accent1"/>
          </a:lnRef>
          <a:fillRef idx="0">
            <a:schemeClr val="accent1"/>
          </a:fillRef>
          <a:effectRef idx="0">
            <a:schemeClr val="accent1"/>
          </a:effectRef>
          <a:fontRef idx="minor">
            <a:schemeClr val="tx1"/>
          </a:fontRef>
        </p:style>
      </p:cxnSp>
      <p:sp>
        <p:nvSpPr>
          <p:cNvPr id="11" name="TextBox 6">
            <a:extLst>
              <a:ext uri="{FF2B5EF4-FFF2-40B4-BE49-F238E27FC236}">
                <a16:creationId xmlns:a16="http://schemas.microsoft.com/office/drawing/2014/main" id="{0F768655-9D8B-45B6-8649-43BE5AD0BC52}"/>
              </a:ext>
            </a:extLst>
          </p:cNvPr>
          <p:cNvSpPr txBox="1"/>
          <p:nvPr/>
        </p:nvSpPr>
        <p:spPr>
          <a:xfrm>
            <a:off x="4179457" y="4475217"/>
            <a:ext cx="3833101" cy="584775"/>
          </a:xfrm>
          <a:prstGeom prst="rect">
            <a:avLst/>
          </a:prstGeom>
          <a:noFill/>
        </p:spPr>
        <p:txBody>
          <a:bodyPr wrap="none" rtlCol="0">
            <a:spAutoFit/>
          </a:bodyPr>
          <a:lstStyle/>
          <a:p>
            <a:pPr algn="ctr"/>
            <a:r>
              <a:rPr lang="zh-CN" altLang="en-US" sz="3200" dirty="0">
                <a:solidFill>
                  <a:schemeClr val="tx1">
                    <a:lumMod val="75000"/>
                    <a:lumOff val="25000"/>
                  </a:schemeClr>
                </a:solidFill>
                <a:latin typeface="微软雅黑" pitchFamily="34" charset="-122"/>
                <a:ea typeface="微软雅黑" pitchFamily="34" charset="-122"/>
              </a:rPr>
              <a:t>存储空间   文件系统</a:t>
            </a:r>
          </a:p>
        </p:txBody>
      </p:sp>
      <p:sp>
        <p:nvSpPr>
          <p:cNvPr id="12" name="五边形 33">
            <a:extLst>
              <a:ext uri="{FF2B5EF4-FFF2-40B4-BE49-F238E27FC236}">
                <a16:creationId xmlns:a16="http://schemas.microsoft.com/office/drawing/2014/main" id="{AB107B5F-D907-4D41-B788-2A7F8AF0D060}"/>
              </a:ext>
            </a:extLst>
          </p:cNvPr>
          <p:cNvSpPr/>
          <p:nvPr/>
        </p:nvSpPr>
        <p:spPr>
          <a:xfrm rot="16200000" flipV="1">
            <a:off x="5622084" y="327865"/>
            <a:ext cx="947832" cy="12192000"/>
          </a:xfrm>
          <a:prstGeom prst="homePlate">
            <a:avLst>
              <a:gd name="adj" fmla="val 24364"/>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dirty="0"/>
          </a:p>
        </p:txBody>
      </p:sp>
    </p:spTree>
    <p:extLst>
      <p:ext uri="{BB962C8B-B14F-4D97-AF65-F5344CB8AC3E}">
        <p14:creationId xmlns:p14="http://schemas.microsoft.com/office/powerpoint/2010/main" val="3596813133"/>
      </p:ext>
    </p:extLst>
  </p:cSld>
  <p:clrMapOvr>
    <a:masterClrMapping/>
  </p:clrMapOvr>
  <mc:AlternateContent xmlns:mc="http://schemas.openxmlformats.org/markup-compatibility/2006" xmlns:p14="http://schemas.microsoft.com/office/powerpoint/2010/main">
    <mc:Choice Requires="p14">
      <p:transition spd="slow" p14:dur="900" advClick="0" advTm="5000">
        <p14:warp dir="in"/>
      </p:transition>
    </mc:Choice>
    <mc:Fallback xmlns="">
      <p:transition spd="slow"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1000"/>
                                        <p:tgtEl>
                                          <p:spTgt spid="12"/>
                                        </p:tgtEl>
                                      </p:cBhvr>
                                    </p:animEffect>
                                    <p:anim calcmode="lin" valueType="num">
                                      <p:cBhvr>
                                        <p:cTn id="13" dur="1000" fill="hold"/>
                                        <p:tgtEl>
                                          <p:spTgt spid="12"/>
                                        </p:tgtEl>
                                        <p:attrNameLst>
                                          <p:attrName>ppt_x</p:attrName>
                                        </p:attrNameLst>
                                      </p:cBhvr>
                                      <p:tavLst>
                                        <p:tav tm="0">
                                          <p:val>
                                            <p:strVal val="#ppt_x"/>
                                          </p:val>
                                        </p:tav>
                                        <p:tav tm="100000">
                                          <p:val>
                                            <p:strVal val="#ppt_x"/>
                                          </p:val>
                                        </p:tav>
                                      </p:tavLst>
                                    </p:anim>
                                    <p:anim calcmode="lin" valueType="num">
                                      <p:cBhvr>
                                        <p:cTn id="14" dur="1000" fill="hold"/>
                                        <p:tgtEl>
                                          <p:spTgt spid="12"/>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22" presetClass="entr" presetSubtype="8" fill="hold" nodeType="after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wipe(left)">
                                      <p:cBhvr>
                                        <p:cTn id="18" dur="500"/>
                                        <p:tgtEl>
                                          <p:spTgt spid="5"/>
                                        </p:tgtEl>
                                      </p:cBhvr>
                                    </p:animEffect>
                                  </p:childTnLst>
                                </p:cTn>
                              </p:par>
                              <p:par>
                                <p:cTn id="19" presetID="22" presetClass="entr" presetSubtype="2" fill="hold" nodeType="with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wipe(right)">
                                      <p:cBhvr>
                                        <p:cTn id="21" dur="500"/>
                                        <p:tgtEl>
                                          <p:spTgt spid="3"/>
                                        </p:tgtEl>
                                      </p:cBhvr>
                                    </p:animEffect>
                                  </p:childTnLst>
                                </p:cTn>
                              </p:par>
                            </p:childTnLst>
                          </p:cTn>
                        </p:par>
                        <p:par>
                          <p:cTn id="22" fill="hold">
                            <p:stCondLst>
                              <p:cond delay="1500"/>
                            </p:stCondLst>
                            <p:childTnLst>
                              <p:par>
                                <p:cTn id="23" presetID="53" presetClass="entr" presetSubtype="16" fill="hold" grpId="0" nodeType="afterEffect">
                                  <p:stCondLst>
                                    <p:cond delay="0"/>
                                  </p:stCondLst>
                                  <p:childTnLst>
                                    <p:set>
                                      <p:cBhvr>
                                        <p:cTn id="24" dur="1" fill="hold">
                                          <p:stCondLst>
                                            <p:cond delay="0"/>
                                          </p:stCondLst>
                                        </p:cTn>
                                        <p:tgtEl>
                                          <p:spTgt spid="4"/>
                                        </p:tgtEl>
                                        <p:attrNameLst>
                                          <p:attrName>style.visibility</p:attrName>
                                        </p:attrNameLst>
                                      </p:cBhvr>
                                      <p:to>
                                        <p:strVal val="visible"/>
                                      </p:to>
                                    </p:set>
                                    <p:anim calcmode="lin" valueType="num">
                                      <p:cBhvr>
                                        <p:cTn id="25" dur="500" fill="hold"/>
                                        <p:tgtEl>
                                          <p:spTgt spid="4"/>
                                        </p:tgtEl>
                                        <p:attrNameLst>
                                          <p:attrName>ppt_w</p:attrName>
                                        </p:attrNameLst>
                                      </p:cBhvr>
                                      <p:tavLst>
                                        <p:tav tm="0">
                                          <p:val>
                                            <p:fltVal val="0"/>
                                          </p:val>
                                        </p:tav>
                                        <p:tav tm="100000">
                                          <p:val>
                                            <p:strVal val="#ppt_w"/>
                                          </p:val>
                                        </p:tav>
                                      </p:tavLst>
                                    </p:anim>
                                    <p:anim calcmode="lin" valueType="num">
                                      <p:cBhvr>
                                        <p:cTn id="26" dur="500" fill="hold"/>
                                        <p:tgtEl>
                                          <p:spTgt spid="4"/>
                                        </p:tgtEl>
                                        <p:attrNameLst>
                                          <p:attrName>ppt_h</p:attrName>
                                        </p:attrNameLst>
                                      </p:cBhvr>
                                      <p:tavLst>
                                        <p:tav tm="0">
                                          <p:val>
                                            <p:fltVal val="0"/>
                                          </p:val>
                                        </p:tav>
                                        <p:tav tm="100000">
                                          <p:val>
                                            <p:strVal val="#ppt_h"/>
                                          </p:val>
                                        </p:tav>
                                      </p:tavLst>
                                    </p:anim>
                                    <p:animEffect transition="in" filter="fade">
                                      <p:cBhvr>
                                        <p:cTn id="27" dur="500"/>
                                        <p:tgtEl>
                                          <p:spTgt spid="4"/>
                                        </p:tgtEl>
                                      </p:cBhvr>
                                    </p:animEffect>
                                  </p:childTnLst>
                                </p:cTn>
                              </p:par>
                            </p:childTnLst>
                          </p:cTn>
                        </p:par>
                        <p:par>
                          <p:cTn id="28" fill="hold">
                            <p:stCondLst>
                              <p:cond delay="2000"/>
                            </p:stCondLst>
                            <p:childTnLst>
                              <p:par>
                                <p:cTn id="29" presetID="2" presetClass="entr" presetSubtype="4" fill="hold" nodeType="afterEffect">
                                  <p:stCondLst>
                                    <p:cond delay="0"/>
                                  </p:stCondLst>
                                  <p:childTnLst>
                                    <p:set>
                                      <p:cBhvr>
                                        <p:cTn id="30" dur="1" fill="hold">
                                          <p:stCondLst>
                                            <p:cond delay="0"/>
                                          </p:stCondLst>
                                        </p:cTn>
                                        <p:tgtEl>
                                          <p:spTgt spid="6"/>
                                        </p:tgtEl>
                                        <p:attrNameLst>
                                          <p:attrName>style.visibility</p:attrName>
                                        </p:attrNameLst>
                                      </p:cBhvr>
                                      <p:to>
                                        <p:strVal val="visible"/>
                                      </p:to>
                                    </p:set>
                                    <p:anim calcmode="lin" valueType="num">
                                      <p:cBhvr additive="base">
                                        <p:cTn id="31" dur="500" fill="hold"/>
                                        <p:tgtEl>
                                          <p:spTgt spid="6"/>
                                        </p:tgtEl>
                                        <p:attrNameLst>
                                          <p:attrName>ppt_x</p:attrName>
                                        </p:attrNameLst>
                                      </p:cBhvr>
                                      <p:tavLst>
                                        <p:tav tm="0">
                                          <p:val>
                                            <p:strVal val="#ppt_x"/>
                                          </p:val>
                                        </p:tav>
                                        <p:tav tm="100000">
                                          <p:val>
                                            <p:strVal val="#ppt_x"/>
                                          </p:val>
                                        </p:tav>
                                      </p:tavLst>
                                    </p:anim>
                                    <p:anim calcmode="lin" valueType="num">
                                      <p:cBhvr additive="base">
                                        <p:cTn id="32" dur="500" fill="hold"/>
                                        <p:tgtEl>
                                          <p:spTgt spid="6"/>
                                        </p:tgtEl>
                                        <p:attrNameLst>
                                          <p:attrName>ppt_y</p:attrName>
                                        </p:attrNameLst>
                                      </p:cBhvr>
                                      <p:tavLst>
                                        <p:tav tm="0">
                                          <p:val>
                                            <p:strVal val="1+#ppt_h/2"/>
                                          </p:val>
                                        </p:tav>
                                        <p:tav tm="100000">
                                          <p:val>
                                            <p:strVal val="#ppt_y"/>
                                          </p:val>
                                        </p:tav>
                                      </p:tavLst>
                                    </p:anim>
                                  </p:childTnLst>
                                </p:cTn>
                              </p:par>
                            </p:childTnLst>
                          </p:cTn>
                        </p:par>
                        <p:par>
                          <p:cTn id="33" fill="hold">
                            <p:stCondLst>
                              <p:cond delay="2500"/>
                            </p:stCondLst>
                            <p:childTnLst>
                              <p:par>
                                <p:cTn id="34" presetID="47" presetClass="entr" presetSubtype="0" fill="hold" grpId="0" nodeType="afterEffect">
                                  <p:stCondLst>
                                    <p:cond delay="0"/>
                                  </p:stCondLst>
                                  <p:childTnLst>
                                    <p:set>
                                      <p:cBhvr>
                                        <p:cTn id="35" dur="1" fill="hold">
                                          <p:stCondLst>
                                            <p:cond delay="0"/>
                                          </p:stCondLst>
                                        </p:cTn>
                                        <p:tgtEl>
                                          <p:spTgt spid="9"/>
                                        </p:tgtEl>
                                        <p:attrNameLst>
                                          <p:attrName>style.visibility</p:attrName>
                                        </p:attrNameLst>
                                      </p:cBhvr>
                                      <p:to>
                                        <p:strVal val="visible"/>
                                      </p:to>
                                    </p:set>
                                    <p:animEffect transition="in" filter="fade">
                                      <p:cBhvr>
                                        <p:cTn id="36" dur="1000"/>
                                        <p:tgtEl>
                                          <p:spTgt spid="9"/>
                                        </p:tgtEl>
                                      </p:cBhvr>
                                    </p:animEffect>
                                    <p:anim calcmode="lin" valueType="num">
                                      <p:cBhvr>
                                        <p:cTn id="37" dur="1000" fill="hold"/>
                                        <p:tgtEl>
                                          <p:spTgt spid="9"/>
                                        </p:tgtEl>
                                        <p:attrNameLst>
                                          <p:attrName>ppt_x</p:attrName>
                                        </p:attrNameLst>
                                      </p:cBhvr>
                                      <p:tavLst>
                                        <p:tav tm="0">
                                          <p:val>
                                            <p:strVal val="#ppt_x"/>
                                          </p:val>
                                        </p:tav>
                                        <p:tav tm="100000">
                                          <p:val>
                                            <p:strVal val="#ppt_x"/>
                                          </p:val>
                                        </p:tav>
                                      </p:tavLst>
                                    </p:anim>
                                    <p:anim calcmode="lin" valueType="num">
                                      <p:cBhvr>
                                        <p:cTn id="38" dur="1000" fill="hold"/>
                                        <p:tgtEl>
                                          <p:spTgt spid="9"/>
                                        </p:tgtEl>
                                        <p:attrNameLst>
                                          <p:attrName>ppt_y</p:attrName>
                                        </p:attrNameLst>
                                      </p:cBhvr>
                                      <p:tavLst>
                                        <p:tav tm="0">
                                          <p:val>
                                            <p:strVal val="#ppt_y-.1"/>
                                          </p:val>
                                        </p:tav>
                                        <p:tav tm="100000">
                                          <p:val>
                                            <p:strVal val="#ppt_y"/>
                                          </p:val>
                                        </p:tav>
                                      </p:tavLst>
                                    </p:anim>
                                  </p:childTnLst>
                                </p:cTn>
                              </p:par>
                            </p:childTnLst>
                          </p:cTn>
                        </p:par>
                        <p:par>
                          <p:cTn id="39" fill="hold">
                            <p:stCondLst>
                              <p:cond delay="3500"/>
                            </p:stCondLst>
                            <p:childTnLst>
                              <p:par>
                                <p:cTn id="40" presetID="16" presetClass="entr" presetSubtype="37" fill="hold" nodeType="after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barn(outVertical)">
                                      <p:cBhvr>
                                        <p:cTn id="42" dur="500"/>
                                        <p:tgtEl>
                                          <p:spTgt spid="10"/>
                                        </p:tgtEl>
                                      </p:cBhvr>
                                    </p:animEffect>
                                  </p:childTnLst>
                                </p:cTn>
                              </p:par>
                            </p:childTnLst>
                          </p:cTn>
                        </p:par>
                      </p:childTnLst>
                    </p:cTn>
                  </p:par>
                  <p:par>
                    <p:cTn id="43" fill="hold">
                      <p:stCondLst>
                        <p:cond delay="indefinite"/>
                      </p:stCondLst>
                      <p:childTnLst>
                        <p:par>
                          <p:cTn id="44" fill="hold">
                            <p:stCondLst>
                              <p:cond delay="0"/>
                            </p:stCondLst>
                            <p:childTnLst>
                              <p:par>
                                <p:cTn id="45" presetID="14" presetClass="entr" presetSubtype="10" fill="hold" grpId="0" nodeType="clickEffect">
                                  <p:stCondLst>
                                    <p:cond delay="0"/>
                                  </p:stCondLst>
                                  <p:childTnLst>
                                    <p:set>
                                      <p:cBhvr>
                                        <p:cTn id="46" dur="1" fill="hold">
                                          <p:stCondLst>
                                            <p:cond delay="0"/>
                                          </p:stCondLst>
                                        </p:cTn>
                                        <p:tgtEl>
                                          <p:spTgt spid="11"/>
                                        </p:tgtEl>
                                        <p:attrNameLst>
                                          <p:attrName>style.visibility</p:attrName>
                                        </p:attrNameLst>
                                      </p:cBhvr>
                                      <p:to>
                                        <p:strVal val="visible"/>
                                      </p:to>
                                    </p:set>
                                    <p:animEffect transition="in" filter="randombar(horizontal)">
                                      <p:cBhvr>
                                        <p:cTn id="4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p:bldP spid="9" grpId="0"/>
      <p:bldP spid="11" grpId="0"/>
      <p:bldP spid="1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五边形 69"/>
          <p:cNvSpPr/>
          <p:nvPr/>
        </p:nvSpPr>
        <p:spPr>
          <a:xfrm>
            <a:off x="0" y="260648"/>
            <a:ext cx="353251" cy="588701"/>
          </a:xfrm>
          <a:prstGeom prst="homePlate">
            <a:avLst>
              <a:gd name="adj" fmla="val 4844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71" name="TextBox 49"/>
          <p:cNvSpPr txBox="1"/>
          <p:nvPr/>
        </p:nvSpPr>
        <p:spPr>
          <a:xfrm>
            <a:off x="431371" y="329296"/>
            <a:ext cx="2459328" cy="420564"/>
          </a:xfrm>
          <a:prstGeom prst="rect">
            <a:avLst/>
          </a:prstGeom>
          <a:noFill/>
        </p:spPr>
        <p:txBody>
          <a:bodyPr wrap="none" rtlCol="0">
            <a:spAutoFit/>
          </a:bodyPr>
          <a:lstStyle>
            <a:defPPr>
              <a:defRPr lang="zh-CN"/>
            </a:defPPr>
            <a:lvl1pPr>
              <a:defRPr sz="4000" b="1">
                <a:solidFill>
                  <a:schemeClr val="bg1"/>
                </a:solidFill>
                <a:latin typeface="微软雅黑" pitchFamily="34" charset="-122"/>
                <a:ea typeface="微软雅黑" pitchFamily="34" charset="-122"/>
              </a:defRPr>
            </a:lvl1pPr>
          </a:lstStyle>
          <a:p>
            <a:r>
              <a:rPr lang="zh-CN" altLang="en-US" sz="2133" dirty="0">
                <a:solidFill>
                  <a:schemeClr val="tx1">
                    <a:lumMod val="85000"/>
                    <a:lumOff val="15000"/>
                  </a:schemeClr>
                </a:solidFill>
              </a:rPr>
              <a:t>第一部分 论文背景</a:t>
            </a:r>
          </a:p>
        </p:txBody>
      </p:sp>
      <p:sp>
        <p:nvSpPr>
          <p:cNvPr id="83" name="Line 13"/>
          <p:cNvSpPr>
            <a:spLocks noChangeShapeType="1"/>
          </p:cNvSpPr>
          <p:nvPr/>
        </p:nvSpPr>
        <p:spPr bwMode="auto">
          <a:xfrm>
            <a:off x="958851" y="2794364"/>
            <a:ext cx="2139949" cy="0"/>
          </a:xfrm>
          <a:prstGeom prst="line">
            <a:avLst/>
          </a:prstGeom>
          <a:noFill/>
          <a:ln w="63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3200">
              <a:solidFill>
                <a:schemeClr val="bg1"/>
              </a:solidFill>
            </a:endParaRPr>
          </a:p>
        </p:txBody>
      </p:sp>
      <p:pic>
        <p:nvPicPr>
          <p:cNvPr id="6" name="图片 5">
            <a:extLst>
              <a:ext uri="{FF2B5EF4-FFF2-40B4-BE49-F238E27FC236}">
                <a16:creationId xmlns:a16="http://schemas.microsoft.com/office/drawing/2014/main" id="{43758944-194B-40C4-9917-F120263B00E6}"/>
              </a:ext>
            </a:extLst>
          </p:cNvPr>
          <p:cNvPicPr>
            <a:picLocks noChangeAspect="1"/>
          </p:cNvPicPr>
          <p:nvPr/>
        </p:nvPicPr>
        <p:blipFill>
          <a:blip r:embed="rId3"/>
          <a:stretch>
            <a:fillRect/>
          </a:stretch>
        </p:blipFill>
        <p:spPr>
          <a:xfrm>
            <a:off x="703638" y="1413805"/>
            <a:ext cx="4079339" cy="2439103"/>
          </a:xfrm>
          <a:prstGeom prst="rect">
            <a:avLst/>
          </a:prstGeom>
        </p:spPr>
      </p:pic>
      <p:sp>
        <p:nvSpPr>
          <p:cNvPr id="7" name="矩形 6">
            <a:extLst>
              <a:ext uri="{FF2B5EF4-FFF2-40B4-BE49-F238E27FC236}">
                <a16:creationId xmlns:a16="http://schemas.microsoft.com/office/drawing/2014/main" id="{F7FB5EB0-A2A4-4F3B-A553-3FCC58E264F9}"/>
              </a:ext>
            </a:extLst>
          </p:cNvPr>
          <p:cNvSpPr/>
          <p:nvPr/>
        </p:nvSpPr>
        <p:spPr>
          <a:xfrm>
            <a:off x="550416" y="4013034"/>
            <a:ext cx="4651898" cy="1477328"/>
          </a:xfrm>
          <a:prstGeom prst="rect">
            <a:avLst/>
          </a:prstGeom>
        </p:spPr>
        <p:txBody>
          <a:bodyPr wrap="square">
            <a:spAutoFit/>
          </a:bodyPr>
          <a:lstStyle/>
          <a:p>
            <a:r>
              <a:rPr lang="en-US" altLang="zh-CN" dirty="0" err="1">
                <a:latin typeface="宋体" panose="02010600030101010101" pitchFamily="2" charset="-122"/>
                <a:cs typeface="Times New Roman" panose="02020603050405020304" pitchFamily="18" charset="0"/>
              </a:rPr>
              <a:t>1.Android</a:t>
            </a:r>
            <a:r>
              <a:rPr lang="zh-CN" altLang="zh-CN" dirty="0">
                <a:ea typeface="宋体" panose="02010600030101010101" pitchFamily="2" charset="-122"/>
                <a:cs typeface="Times New Roman" panose="02020603050405020304" pitchFamily="18" charset="0"/>
              </a:rPr>
              <a:t>操作系统占用的空间在不断增加</a:t>
            </a:r>
            <a:endParaRPr lang="en-US" altLang="zh-CN" dirty="0">
              <a:ea typeface="宋体" panose="02010600030101010101" pitchFamily="2" charset="-122"/>
              <a:cs typeface="Times New Roman" panose="02020603050405020304" pitchFamily="18" charset="0"/>
            </a:endParaRPr>
          </a:p>
          <a:p>
            <a:endParaRPr lang="en-US" altLang="zh-CN" dirty="0">
              <a:ea typeface="宋体" panose="02010600030101010101" pitchFamily="2" charset="-122"/>
              <a:cs typeface="Times New Roman" panose="02020603050405020304" pitchFamily="18" charset="0"/>
            </a:endParaRPr>
          </a:p>
          <a:p>
            <a:r>
              <a:rPr lang="en-US" altLang="zh-CN" dirty="0">
                <a:ea typeface="宋体" panose="02010600030101010101" pitchFamily="2" charset="-122"/>
                <a:cs typeface="Times New Roman" panose="02020603050405020304" pitchFamily="18" charset="0"/>
              </a:rPr>
              <a:t>2.</a:t>
            </a:r>
            <a:r>
              <a:rPr lang="zh-CN" altLang="en-US" dirty="0">
                <a:ea typeface="宋体" panose="02010600030101010101" pitchFamily="2" charset="-122"/>
                <a:cs typeface="Times New Roman" panose="02020603050405020304" pitchFamily="18" charset="0"/>
              </a:rPr>
              <a:t>大量零块的减少是对重复数据的删除</a:t>
            </a:r>
            <a:r>
              <a:rPr lang="en-US" altLang="zh-CN" dirty="0">
                <a:ea typeface="宋体" panose="02010600030101010101" pitchFamily="2" charset="-122"/>
                <a:cs typeface="Times New Roman" panose="02020603050405020304" pitchFamily="18" charset="0"/>
              </a:rPr>
              <a:t>(</a:t>
            </a:r>
            <a:r>
              <a:rPr lang="en-US" altLang="zh-CN" dirty="0" err="1">
                <a:ea typeface="宋体" panose="02010600030101010101" pitchFamily="2" charset="-122"/>
                <a:cs typeface="Times New Roman" panose="02020603050405020304" pitchFamily="18" charset="0"/>
              </a:rPr>
              <a:t>ext4</a:t>
            </a:r>
            <a:r>
              <a:rPr lang="en-US" altLang="zh-CN" dirty="0">
                <a:ea typeface="宋体" panose="02010600030101010101" pitchFamily="2" charset="-122"/>
                <a:cs typeface="Times New Roman" panose="02020603050405020304" pitchFamily="18" charset="0"/>
              </a:rPr>
              <a:t>)</a:t>
            </a:r>
          </a:p>
          <a:p>
            <a:endParaRPr lang="en-US" altLang="zh-CN" dirty="0">
              <a:ea typeface="宋体" panose="02010600030101010101" pitchFamily="2" charset="-122"/>
              <a:cs typeface="Times New Roman" panose="02020603050405020304" pitchFamily="18" charset="0"/>
            </a:endParaRPr>
          </a:p>
          <a:p>
            <a:r>
              <a:rPr lang="en-US" altLang="zh-CN" dirty="0">
                <a:ea typeface="宋体" panose="02010600030101010101" pitchFamily="2" charset="-122"/>
                <a:cs typeface="Times New Roman" panose="02020603050405020304" pitchFamily="18" charset="0"/>
              </a:rPr>
              <a:t>3.</a:t>
            </a:r>
            <a:r>
              <a:rPr lang="zh-CN" altLang="en-US" dirty="0">
                <a:ea typeface="宋体" panose="02010600030101010101" pitchFamily="2" charset="-122"/>
                <a:cs typeface="Times New Roman" panose="02020603050405020304" pitchFamily="18" charset="0"/>
              </a:rPr>
              <a:t>应用程序的存储消耗不断增长</a:t>
            </a:r>
            <a:endParaRPr lang="en-US" altLang="zh-CN" dirty="0">
              <a:ea typeface="宋体" panose="02010600030101010101" pitchFamily="2" charset="-122"/>
              <a:cs typeface="Times New Roman" panose="02020603050405020304" pitchFamily="18" charset="0"/>
            </a:endParaRPr>
          </a:p>
        </p:txBody>
      </p:sp>
      <p:sp>
        <p:nvSpPr>
          <p:cNvPr id="15" name="矩形 14">
            <a:extLst>
              <a:ext uri="{FF2B5EF4-FFF2-40B4-BE49-F238E27FC236}">
                <a16:creationId xmlns:a16="http://schemas.microsoft.com/office/drawing/2014/main" id="{2B504C7F-FFE8-4D4C-A33D-19F6A45A8F10}"/>
              </a:ext>
            </a:extLst>
          </p:cNvPr>
          <p:cNvSpPr/>
          <p:nvPr/>
        </p:nvSpPr>
        <p:spPr>
          <a:xfrm>
            <a:off x="5860742" y="947704"/>
            <a:ext cx="4801340" cy="5447645"/>
          </a:xfrm>
          <a:prstGeom prst="rect">
            <a:avLst/>
          </a:prstGeom>
        </p:spPr>
        <p:txBody>
          <a:bodyPr wrap="square">
            <a:spAutoFit/>
          </a:bodyPr>
          <a:lstStyle/>
          <a:p>
            <a:r>
              <a:rPr lang="zh-CN" altLang="en-US" dirty="0">
                <a:latin typeface="宋体" panose="02010600030101010101" pitchFamily="2" charset="-122"/>
                <a:cs typeface="Times New Roman" panose="02020603050405020304" pitchFamily="18" charset="0"/>
              </a:rPr>
              <a:t>引入压缩文件系统</a:t>
            </a:r>
            <a:endParaRPr lang="en-US" altLang="zh-CN" dirty="0">
              <a:latin typeface="宋体" panose="02010600030101010101" pitchFamily="2" charset="-122"/>
              <a:cs typeface="Times New Roman" panose="02020603050405020304" pitchFamily="18" charset="0"/>
            </a:endParaRPr>
          </a:p>
          <a:p>
            <a:endParaRPr lang="en-US" altLang="zh-CN" dirty="0">
              <a:latin typeface="宋体" panose="02010600030101010101" pitchFamily="2" charset="-122"/>
              <a:cs typeface="Times New Roman" panose="02020603050405020304" pitchFamily="18" charset="0"/>
            </a:endParaRPr>
          </a:p>
          <a:p>
            <a:r>
              <a:rPr lang="en-US" altLang="zh-CN" dirty="0" err="1">
                <a:latin typeface="宋体" panose="02010600030101010101" pitchFamily="2" charset="-122"/>
                <a:ea typeface="宋体" panose="02010600030101010101" pitchFamily="2" charset="-122"/>
                <a:cs typeface="Times New Roman" panose="02020603050405020304" pitchFamily="18" charset="0"/>
              </a:rPr>
              <a:t>1.Btrfs</a:t>
            </a:r>
            <a:r>
              <a:rPr lang="zh-CN" altLang="en-US" dirty="0">
                <a:latin typeface="宋体" panose="02010600030101010101" pitchFamily="2" charset="-122"/>
                <a:ea typeface="宋体" panose="02010600030101010101" pitchFamily="2" charset="-122"/>
                <a:cs typeface="Times New Roman" panose="02020603050405020304" pitchFamily="18" charset="0"/>
              </a:rPr>
              <a:t>是具有压缩支持的现代</a:t>
            </a:r>
            <a:r>
              <a:rPr lang="en-US" altLang="zh-CN" dirty="0">
                <a:latin typeface="宋体" panose="02010600030101010101" pitchFamily="2" charset="-122"/>
                <a:ea typeface="宋体" panose="02010600030101010101" pitchFamily="2" charset="-122"/>
                <a:cs typeface="Times New Roman" panose="02020603050405020304" pitchFamily="18" charset="0"/>
              </a:rPr>
              <a:t>B</a:t>
            </a:r>
            <a:r>
              <a:rPr lang="zh-CN" altLang="en-US" dirty="0">
                <a:latin typeface="宋体" panose="02010600030101010101" pitchFamily="2" charset="-122"/>
                <a:ea typeface="宋体" panose="02010600030101010101" pitchFamily="2" charset="-122"/>
                <a:cs typeface="Times New Roman" panose="02020603050405020304" pitchFamily="18" charset="0"/>
              </a:rPr>
              <a:t>树文件系统，将文件数据分成</a:t>
            </a:r>
            <a:r>
              <a:rPr lang="en-US" altLang="zh-CN" dirty="0" err="1">
                <a:latin typeface="宋体" panose="02010600030101010101" pitchFamily="2" charset="-122"/>
                <a:ea typeface="宋体" panose="02010600030101010101" pitchFamily="2" charset="-122"/>
                <a:cs typeface="Times New Roman" panose="02020603050405020304" pitchFamily="18" charset="0"/>
              </a:rPr>
              <a:t>128kb</a:t>
            </a:r>
            <a:r>
              <a:rPr lang="zh-CN" altLang="en-US" dirty="0">
                <a:latin typeface="宋体" panose="02010600030101010101" pitchFamily="2" charset="-122"/>
                <a:ea typeface="宋体" panose="02010600030101010101" pitchFamily="2" charset="-122"/>
                <a:cs typeface="Times New Roman" panose="02020603050405020304" pitchFamily="18" charset="0"/>
              </a:rPr>
              <a:t>块并进行压缩，压缩块在连续存储数据的连续块范围内存储。</a:t>
            </a:r>
            <a:endParaRPr lang="en-US" altLang="zh-CN" dirty="0">
              <a:latin typeface="宋体" panose="02010600030101010101" pitchFamily="2" charset="-122"/>
              <a:ea typeface="宋体" panose="02010600030101010101" pitchFamily="2" charset="-122"/>
              <a:cs typeface="Times New Roman" panose="02020603050405020304" pitchFamily="18" charset="0"/>
            </a:endParaRPr>
          </a:p>
          <a:p>
            <a:endParaRPr lang="en-US" altLang="zh-CN" dirty="0">
              <a:latin typeface="宋体" panose="02010600030101010101" pitchFamily="2" charset="-122"/>
              <a:ea typeface="宋体" panose="02010600030101010101" pitchFamily="2" charset="-122"/>
              <a:cs typeface="Times New Roman" panose="02020603050405020304" pitchFamily="18" charset="0"/>
            </a:endParaRPr>
          </a:p>
          <a:p>
            <a:r>
              <a:rPr lang="en-US" altLang="zh-CN" dirty="0">
                <a:latin typeface="宋体" panose="02010600030101010101" pitchFamily="2" charset="-122"/>
                <a:ea typeface="宋体" panose="02010600030101010101" pitchFamily="2" charset="-122"/>
                <a:cs typeface="Times New Roman" panose="02020603050405020304" pitchFamily="18" charset="0"/>
              </a:rPr>
              <a:t> </a:t>
            </a:r>
            <a:r>
              <a:rPr lang="zh-CN" altLang="en-US" dirty="0">
                <a:latin typeface="宋体" panose="02010600030101010101" pitchFamily="2" charset="-122"/>
                <a:ea typeface="宋体" panose="02010600030101010101" pitchFamily="2" charset="-122"/>
                <a:cs typeface="Times New Roman" panose="02020603050405020304" pitchFamily="18" charset="0"/>
              </a:rPr>
              <a:t>读取文件数据是从存储</a:t>
            </a:r>
            <a:r>
              <a:rPr lang="zh-CN" altLang="zh-CN" dirty="0">
                <a:latin typeface="宋体" panose="02010600030101010101" pitchFamily="2" charset="-122"/>
                <a:ea typeface="宋体" panose="02010600030101010101" pitchFamily="2" charset="-122"/>
                <a:cs typeface="Times New Roman" panose="02020603050405020304" pitchFamily="18" charset="0"/>
              </a:rPr>
              <a:t>中读取相应的扩展区并解压缩整个块。 </a:t>
            </a:r>
            <a:r>
              <a:rPr lang="en-US" altLang="zh-CN" dirty="0" err="1">
                <a:latin typeface="宋体" panose="02010600030101010101" pitchFamily="2" charset="-122"/>
                <a:ea typeface="宋体" panose="02010600030101010101" pitchFamily="2" charset="-122"/>
                <a:cs typeface="Times New Roman" panose="02020603050405020304" pitchFamily="18" charset="0"/>
              </a:rPr>
              <a:t>Btrfs</a:t>
            </a:r>
            <a:r>
              <a:rPr lang="zh-CN" altLang="zh-CN" dirty="0">
                <a:latin typeface="宋体" panose="02010600030101010101" pitchFamily="2" charset="-122"/>
                <a:ea typeface="宋体" panose="02010600030101010101" pitchFamily="2" charset="-122"/>
                <a:cs typeface="Times New Roman" panose="02020603050405020304" pitchFamily="18" charset="0"/>
              </a:rPr>
              <a:t>压缩新数据，将其写入新的扩展区，并更新索引</a:t>
            </a:r>
            <a:r>
              <a:rPr lang="zh-CN" altLang="en-US" dirty="0">
                <a:latin typeface="宋体" panose="02010600030101010101" pitchFamily="2" charset="-122"/>
                <a:ea typeface="宋体" panose="02010600030101010101" pitchFamily="2" charset="-122"/>
                <a:cs typeface="Times New Roman" panose="02020603050405020304" pitchFamily="18" charset="0"/>
              </a:rPr>
              <a:t>从而更新文件</a:t>
            </a:r>
            <a:endParaRPr lang="en-US" altLang="zh-CN" dirty="0">
              <a:latin typeface="宋体" panose="02010600030101010101" pitchFamily="2" charset="-122"/>
              <a:ea typeface="宋体" panose="02010600030101010101" pitchFamily="2" charset="-122"/>
              <a:cs typeface="Times New Roman" panose="02020603050405020304" pitchFamily="18" charset="0"/>
            </a:endParaRPr>
          </a:p>
          <a:p>
            <a:endParaRPr lang="en-US" altLang="zh-CN" dirty="0">
              <a:latin typeface="宋体" panose="02010600030101010101" pitchFamily="2" charset="-122"/>
              <a:ea typeface="宋体" panose="02010600030101010101" pitchFamily="2" charset="-122"/>
              <a:cs typeface="Times New Roman" panose="02020603050405020304" pitchFamily="18" charset="0"/>
            </a:endParaRPr>
          </a:p>
          <a:p>
            <a:r>
              <a:rPr lang="zh-CN" altLang="en-US" dirty="0">
                <a:latin typeface="宋体" panose="02010600030101010101" pitchFamily="2" charset="-122"/>
                <a:ea typeface="宋体" panose="02010600030101010101" pitchFamily="2" charset="-122"/>
                <a:cs typeface="Times New Roman" panose="02020603050405020304" pitchFamily="18" charset="0"/>
              </a:rPr>
              <a:t>缺点：因为考虑有效的数据修改</a:t>
            </a:r>
            <a:r>
              <a:rPr lang="en-US" altLang="zh-CN" dirty="0">
                <a:latin typeface="宋体" panose="02010600030101010101" pitchFamily="2" charset="-122"/>
                <a:ea typeface="宋体" panose="02010600030101010101" pitchFamily="2" charset="-122"/>
                <a:cs typeface="Times New Roman" panose="02020603050405020304" pitchFamily="18" charset="0"/>
              </a:rPr>
              <a:t>,</a:t>
            </a:r>
            <a:r>
              <a:rPr lang="zh-CN" altLang="en-US" dirty="0">
                <a:latin typeface="宋体" panose="02010600030101010101" pitchFamily="2" charset="-122"/>
                <a:ea typeface="宋体" panose="02010600030101010101" pitchFamily="2" charset="-122"/>
                <a:cs typeface="Times New Roman" panose="02020603050405020304" pitchFamily="18" charset="0"/>
              </a:rPr>
              <a:t>不能为压缩数据积极优化</a:t>
            </a:r>
            <a:r>
              <a:rPr lang="en-US" altLang="zh-CN" dirty="0">
                <a:latin typeface="宋体" panose="02010600030101010101" pitchFamily="2" charset="-122"/>
                <a:ea typeface="宋体" panose="02010600030101010101" pitchFamily="2" charset="-122"/>
                <a:cs typeface="Times New Roman" panose="02020603050405020304" pitchFamily="18" charset="0"/>
              </a:rPr>
              <a:t>;</a:t>
            </a:r>
            <a:r>
              <a:rPr lang="zh-CN" altLang="en-US" dirty="0">
                <a:latin typeface="宋体" panose="02010600030101010101" pitchFamily="2" charset="-122"/>
                <a:ea typeface="宋体" panose="02010600030101010101" pitchFamily="2" charset="-122"/>
                <a:cs typeface="Times New Roman" panose="02020603050405020304" pitchFamily="18" charset="0"/>
              </a:rPr>
              <a:t>在高效数据修改的负担下，几乎无法满足性能和压缩效率的要求</a:t>
            </a:r>
            <a:endParaRPr lang="en-US" altLang="zh-CN" dirty="0">
              <a:latin typeface="宋体" panose="02010600030101010101" pitchFamily="2" charset="-122"/>
              <a:ea typeface="宋体" panose="02010600030101010101" pitchFamily="2" charset="-122"/>
              <a:cs typeface="Times New Roman" panose="02020603050405020304" pitchFamily="18" charset="0"/>
            </a:endParaRPr>
          </a:p>
          <a:p>
            <a:endParaRPr lang="en-US" altLang="zh-CN" dirty="0">
              <a:latin typeface="宋体" panose="02010600030101010101" pitchFamily="2" charset="-122"/>
              <a:ea typeface="宋体" panose="02010600030101010101" pitchFamily="2" charset="-122"/>
              <a:cs typeface="Times New Roman" panose="02020603050405020304" pitchFamily="18" charset="0"/>
            </a:endParaRPr>
          </a:p>
          <a:p>
            <a:endParaRPr lang="en-US" altLang="zh-CN" dirty="0">
              <a:latin typeface="宋体" panose="02010600030101010101" pitchFamily="2" charset="-122"/>
              <a:ea typeface="宋体" panose="02010600030101010101" pitchFamily="2" charset="-122"/>
              <a:cs typeface="Times New Roman" panose="02020603050405020304" pitchFamily="18" charset="0"/>
            </a:endParaRPr>
          </a:p>
          <a:p>
            <a:endParaRPr lang="en-US" altLang="zh-CN" dirty="0">
              <a:latin typeface="宋体" panose="02010600030101010101" pitchFamily="2" charset="-122"/>
              <a:ea typeface="宋体" panose="02010600030101010101" pitchFamily="2" charset="-122"/>
              <a:cs typeface="Times New Roman" panose="02020603050405020304" pitchFamily="18" charset="0"/>
            </a:endParaRPr>
          </a:p>
          <a:p>
            <a:r>
              <a:rPr lang="zh-CN" altLang="en-US" sz="2400" dirty="0">
                <a:latin typeface="宋体" panose="02010600030101010101" pitchFamily="2" charset="-122"/>
                <a:ea typeface="宋体" panose="02010600030101010101" pitchFamily="2" charset="-122"/>
                <a:cs typeface="Times New Roman" panose="02020603050405020304" pitchFamily="18" charset="0"/>
              </a:rPr>
              <a:t>为什么要采取只读文件系统呢？？</a:t>
            </a:r>
            <a:endParaRPr lang="en-US" altLang="zh-CN" sz="2400" dirty="0">
              <a:latin typeface="宋体" panose="02010600030101010101" pitchFamily="2" charset="-122"/>
              <a:ea typeface="宋体" panose="02010600030101010101" pitchFamily="2" charset="-122"/>
              <a:cs typeface="Times New Roman" panose="02020603050405020304" pitchFamily="18" charset="0"/>
            </a:endParaRPr>
          </a:p>
          <a:p>
            <a:endParaRPr lang="en-US" altLang="zh-CN" dirty="0">
              <a:latin typeface="宋体" panose="02010600030101010101" pitchFamily="2" charset="-122"/>
              <a:ea typeface="宋体" panose="02010600030101010101" pitchFamily="2" charset="-122"/>
              <a:cs typeface="Times New Roman" panose="02020603050405020304" pitchFamily="18" charset="0"/>
            </a:endParaRPr>
          </a:p>
          <a:p>
            <a:endParaRPr lang="en-US" altLang="zh-CN" dirty="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648912920"/>
      </p:ext>
    </p:extLst>
  </p:cSld>
  <p:clrMapOvr>
    <a:masterClrMapping/>
  </p:clrMapOvr>
  <mc:AlternateContent xmlns:mc="http://schemas.openxmlformats.org/markup-compatibility/2006" xmlns:p14="http://schemas.microsoft.com/office/powerpoint/2010/main">
    <mc:Choice Requires="p14">
      <p:transition spd="slow" p14:dur="1500" advTm="0">
        <p:split orient="vert"/>
      </p:transition>
    </mc:Choice>
    <mc:Fallback xmlns="">
      <p:transition spd="slow" advTm="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5">
                                            <p:txEl>
                                              <p:pRg st="10" end="10"/>
                                            </p:txEl>
                                          </p:spTgt>
                                        </p:tgtEl>
                                        <p:attrNameLst>
                                          <p:attrName>style.visibility</p:attrName>
                                        </p:attrNameLst>
                                      </p:cBhvr>
                                      <p:to>
                                        <p:strVal val="visible"/>
                                      </p:to>
                                    </p:set>
                                    <p:anim calcmode="lin" valueType="num">
                                      <p:cBhvr additive="base">
                                        <p:cTn id="7" dur="500" fill="hold"/>
                                        <p:tgtEl>
                                          <p:spTgt spid="15">
                                            <p:txEl>
                                              <p:pRg st="10" end="1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5">
                                            <p:txEl>
                                              <p:pRg st="10" end="1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五边形 69"/>
          <p:cNvSpPr/>
          <p:nvPr/>
        </p:nvSpPr>
        <p:spPr>
          <a:xfrm>
            <a:off x="0" y="260648"/>
            <a:ext cx="353251" cy="588701"/>
          </a:xfrm>
          <a:prstGeom prst="homePlate">
            <a:avLst>
              <a:gd name="adj" fmla="val 4844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71" name="TextBox 49"/>
          <p:cNvSpPr txBox="1"/>
          <p:nvPr/>
        </p:nvSpPr>
        <p:spPr>
          <a:xfrm>
            <a:off x="431371" y="329296"/>
            <a:ext cx="2459328" cy="420564"/>
          </a:xfrm>
          <a:prstGeom prst="rect">
            <a:avLst/>
          </a:prstGeom>
          <a:noFill/>
        </p:spPr>
        <p:txBody>
          <a:bodyPr wrap="none" rtlCol="0">
            <a:spAutoFit/>
          </a:bodyPr>
          <a:lstStyle>
            <a:defPPr>
              <a:defRPr lang="zh-CN"/>
            </a:defPPr>
            <a:lvl1pPr>
              <a:defRPr sz="4000" b="1">
                <a:solidFill>
                  <a:schemeClr val="bg1"/>
                </a:solidFill>
                <a:latin typeface="微软雅黑" pitchFamily="34" charset="-122"/>
                <a:ea typeface="微软雅黑" pitchFamily="34" charset="-122"/>
              </a:defRPr>
            </a:lvl1pPr>
          </a:lstStyle>
          <a:p>
            <a:r>
              <a:rPr lang="zh-CN" altLang="en-US" sz="2133" dirty="0">
                <a:solidFill>
                  <a:schemeClr val="tx1">
                    <a:lumMod val="85000"/>
                    <a:lumOff val="15000"/>
                  </a:schemeClr>
                </a:solidFill>
              </a:rPr>
              <a:t>第一部分 论文背景</a:t>
            </a:r>
          </a:p>
        </p:txBody>
      </p:sp>
      <p:sp>
        <p:nvSpPr>
          <p:cNvPr id="4" name="六边形 3"/>
          <p:cNvSpPr/>
          <p:nvPr/>
        </p:nvSpPr>
        <p:spPr>
          <a:xfrm rot="16200000">
            <a:off x="784141" y="1727992"/>
            <a:ext cx="1063155" cy="1000616"/>
          </a:xfrm>
          <a:prstGeom prst="hexagon">
            <a:avLst/>
          </a:prstGeom>
          <a:solidFill>
            <a:schemeClr val="accent1"/>
          </a:solidFill>
          <a:ln w="15875"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5" name="TextBox 4"/>
          <p:cNvSpPr txBox="1"/>
          <p:nvPr/>
        </p:nvSpPr>
        <p:spPr>
          <a:xfrm>
            <a:off x="890393" y="1877131"/>
            <a:ext cx="825867" cy="748988"/>
          </a:xfrm>
          <a:prstGeom prst="rect">
            <a:avLst/>
          </a:prstGeom>
          <a:noFill/>
        </p:spPr>
        <p:txBody>
          <a:bodyPr wrap="square" rtlCol="0">
            <a:spAutoFit/>
          </a:bodyPr>
          <a:lstStyle/>
          <a:p>
            <a:r>
              <a:rPr lang="en-US" altLang="zh-CN" sz="4267" dirty="0">
                <a:solidFill>
                  <a:schemeClr val="bg1"/>
                </a:solidFill>
                <a:latin typeface="微软雅黑" panose="020B0503020204020204" pitchFamily="34" charset="-122"/>
                <a:ea typeface="微软雅黑" panose="020B0503020204020204" pitchFamily="34" charset="-122"/>
              </a:rPr>
              <a:t>01</a:t>
            </a:r>
            <a:endParaRPr lang="zh-CN" altLang="en-US" sz="4267" dirty="0">
              <a:solidFill>
                <a:schemeClr val="bg1"/>
              </a:solidFill>
              <a:latin typeface="微软雅黑" panose="020B0503020204020204" pitchFamily="34" charset="-122"/>
              <a:ea typeface="微软雅黑" panose="020B0503020204020204" pitchFamily="34" charset="-122"/>
            </a:endParaRPr>
          </a:p>
        </p:txBody>
      </p:sp>
      <p:sp>
        <p:nvSpPr>
          <p:cNvPr id="6" name="TextBox 5"/>
          <p:cNvSpPr txBox="1"/>
          <p:nvPr/>
        </p:nvSpPr>
        <p:spPr bwMode="auto">
          <a:xfrm>
            <a:off x="1961325" y="2461836"/>
            <a:ext cx="4060398" cy="1200329"/>
          </a:xfrm>
          <a:prstGeom prst="rect">
            <a:avLst/>
          </a:prstGeom>
          <a:noFill/>
        </p:spPr>
        <p:txBody>
          <a:bodyPr wrap="square">
            <a:spAutoFit/>
          </a:bodyPr>
          <a:lstStyle/>
          <a:p>
            <a:r>
              <a:rPr lang="zh-CN" altLang="en-US" dirty="0"/>
              <a:t>顺序读取</a:t>
            </a:r>
            <a:r>
              <a:rPr lang="en-US" altLang="zh-CN" dirty="0" err="1"/>
              <a:t>Squashfs</a:t>
            </a:r>
            <a:endParaRPr lang="en-US" altLang="zh-CN" dirty="0"/>
          </a:p>
          <a:p>
            <a:r>
              <a:rPr lang="zh-CN" altLang="en-US" dirty="0"/>
              <a:t>随机读取</a:t>
            </a:r>
            <a:r>
              <a:rPr lang="en-US" altLang="zh-CN" dirty="0" err="1"/>
              <a:t>Squashfs</a:t>
            </a:r>
            <a:endParaRPr lang="en-US" altLang="zh-CN" dirty="0"/>
          </a:p>
          <a:p>
            <a:r>
              <a:rPr lang="zh-CN" altLang="en-US" dirty="0"/>
              <a:t>未解压缩和缓存数据，请求数据明显变大</a:t>
            </a:r>
            <a:endParaRPr lang="en-US" altLang="zh-CN" dirty="0"/>
          </a:p>
        </p:txBody>
      </p:sp>
      <p:sp>
        <p:nvSpPr>
          <p:cNvPr id="7" name="矩形 6"/>
          <p:cNvSpPr/>
          <p:nvPr/>
        </p:nvSpPr>
        <p:spPr bwMode="auto">
          <a:xfrm>
            <a:off x="1967539" y="1913625"/>
            <a:ext cx="2694516" cy="584775"/>
          </a:xfrm>
          <a:prstGeom prst="rect">
            <a:avLst/>
          </a:prstGeom>
        </p:spPr>
        <p:txBody>
          <a:bodyPr>
            <a:spAutoFit/>
          </a:bodyPr>
          <a:lstStyle/>
          <a:p>
            <a:pPr>
              <a:defRPr/>
            </a:pPr>
            <a:r>
              <a:rPr lang="en-US" altLang="zh-CN" sz="3200" b="1" dirty="0">
                <a:solidFill>
                  <a:srgbClr val="2D2D2D"/>
                </a:solidFill>
              </a:rPr>
              <a:t>I/O</a:t>
            </a:r>
            <a:r>
              <a:rPr lang="zh-CN" altLang="en-US" sz="3200" b="1" dirty="0">
                <a:solidFill>
                  <a:srgbClr val="2D2D2D"/>
                </a:solidFill>
              </a:rPr>
              <a:t>放大</a:t>
            </a:r>
          </a:p>
        </p:txBody>
      </p:sp>
      <p:sp>
        <p:nvSpPr>
          <p:cNvPr id="8" name="六边形 7"/>
          <p:cNvSpPr/>
          <p:nvPr/>
        </p:nvSpPr>
        <p:spPr>
          <a:xfrm rot="16200000">
            <a:off x="784140" y="4135297"/>
            <a:ext cx="1063155" cy="1000616"/>
          </a:xfrm>
          <a:prstGeom prst="hexagon">
            <a:avLst/>
          </a:prstGeom>
          <a:solidFill>
            <a:schemeClr val="accent1"/>
          </a:solidFill>
          <a:ln w="15875"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9" name="TextBox 8"/>
          <p:cNvSpPr txBox="1"/>
          <p:nvPr/>
        </p:nvSpPr>
        <p:spPr>
          <a:xfrm>
            <a:off x="890391" y="4284436"/>
            <a:ext cx="825867" cy="748988"/>
          </a:xfrm>
          <a:prstGeom prst="rect">
            <a:avLst/>
          </a:prstGeom>
          <a:noFill/>
        </p:spPr>
        <p:txBody>
          <a:bodyPr wrap="none" rtlCol="0">
            <a:spAutoFit/>
          </a:bodyPr>
          <a:lstStyle/>
          <a:p>
            <a:r>
              <a:rPr lang="en-US" altLang="zh-CN" sz="4267" dirty="0">
                <a:solidFill>
                  <a:schemeClr val="bg1"/>
                </a:solidFill>
                <a:latin typeface="微软雅黑" panose="020B0503020204020204" pitchFamily="34" charset="-122"/>
                <a:ea typeface="微软雅黑" panose="020B0503020204020204" pitchFamily="34" charset="-122"/>
              </a:rPr>
              <a:t>03</a:t>
            </a:r>
            <a:endParaRPr lang="zh-CN" altLang="en-US" sz="4267" dirty="0">
              <a:solidFill>
                <a:schemeClr val="bg1"/>
              </a:solidFill>
              <a:latin typeface="微软雅黑" panose="020B0503020204020204" pitchFamily="34" charset="-122"/>
              <a:ea typeface="微软雅黑" panose="020B0503020204020204" pitchFamily="34" charset="-122"/>
            </a:endParaRPr>
          </a:p>
        </p:txBody>
      </p:sp>
      <p:sp>
        <p:nvSpPr>
          <p:cNvPr id="10" name="TextBox 9"/>
          <p:cNvSpPr txBox="1"/>
          <p:nvPr/>
        </p:nvSpPr>
        <p:spPr bwMode="auto">
          <a:xfrm>
            <a:off x="1967539" y="4783141"/>
            <a:ext cx="3936437" cy="1200329"/>
          </a:xfrm>
          <a:prstGeom prst="rect">
            <a:avLst/>
          </a:prstGeom>
          <a:noFill/>
        </p:spPr>
        <p:txBody>
          <a:bodyPr wrap="square">
            <a:spAutoFit/>
          </a:bodyPr>
          <a:lstStyle/>
          <a:p>
            <a:endParaRPr lang="en-US" altLang="zh-CN" dirty="0"/>
          </a:p>
          <a:p>
            <a:r>
              <a:rPr lang="zh-CN" altLang="en-US" dirty="0"/>
              <a:t>固定大小的输入压缩</a:t>
            </a:r>
            <a:endParaRPr lang="en-US" altLang="zh-CN" dirty="0"/>
          </a:p>
          <a:p>
            <a:endParaRPr lang="en-US" altLang="zh-CN" dirty="0"/>
          </a:p>
          <a:p>
            <a:r>
              <a:rPr lang="zh-CN" altLang="en-US" dirty="0"/>
              <a:t>大量的内存消耗和数据移动</a:t>
            </a:r>
            <a:endParaRPr lang="zh-CN" altLang="zh-CN" dirty="0"/>
          </a:p>
        </p:txBody>
      </p:sp>
      <p:sp>
        <p:nvSpPr>
          <p:cNvPr id="11" name="矩形 10"/>
          <p:cNvSpPr/>
          <p:nvPr/>
        </p:nvSpPr>
        <p:spPr bwMode="auto">
          <a:xfrm>
            <a:off x="1967538" y="4320931"/>
            <a:ext cx="2694516" cy="584775"/>
          </a:xfrm>
          <a:prstGeom prst="rect">
            <a:avLst/>
          </a:prstGeom>
        </p:spPr>
        <p:txBody>
          <a:bodyPr>
            <a:spAutoFit/>
          </a:bodyPr>
          <a:lstStyle/>
          <a:p>
            <a:pPr>
              <a:defRPr/>
            </a:pPr>
            <a:r>
              <a:rPr lang="zh-CN" altLang="en-US" sz="3200" b="1" dirty="0">
                <a:solidFill>
                  <a:srgbClr val="2D2D2D"/>
                </a:solidFill>
                <a:latin typeface="微软雅黑" panose="020B0503020204020204" pitchFamily="34" charset="-122"/>
                <a:ea typeface="微软雅黑" panose="020B0503020204020204" pitchFamily="34" charset="-122"/>
              </a:rPr>
              <a:t>存在缺陷</a:t>
            </a:r>
            <a:endParaRPr lang="zh-CN" altLang="en-US" sz="3200" b="1" dirty="0">
              <a:solidFill>
                <a:srgbClr val="2D2D2D"/>
              </a:solidFill>
            </a:endParaRPr>
          </a:p>
        </p:txBody>
      </p:sp>
      <p:sp>
        <p:nvSpPr>
          <p:cNvPr id="12" name="六边形 11"/>
          <p:cNvSpPr/>
          <p:nvPr/>
        </p:nvSpPr>
        <p:spPr>
          <a:xfrm rot="16200000">
            <a:off x="6352761" y="1735032"/>
            <a:ext cx="1063155" cy="1000616"/>
          </a:xfrm>
          <a:prstGeom prst="hexagon">
            <a:avLst/>
          </a:prstGeom>
          <a:solidFill>
            <a:schemeClr val="accent1"/>
          </a:solidFill>
          <a:ln w="15875"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13" name="TextBox 12"/>
          <p:cNvSpPr txBox="1"/>
          <p:nvPr/>
        </p:nvSpPr>
        <p:spPr>
          <a:xfrm>
            <a:off x="6459013" y="1884171"/>
            <a:ext cx="825867" cy="748988"/>
          </a:xfrm>
          <a:prstGeom prst="rect">
            <a:avLst/>
          </a:prstGeom>
          <a:noFill/>
        </p:spPr>
        <p:txBody>
          <a:bodyPr wrap="none" rtlCol="0">
            <a:spAutoFit/>
          </a:bodyPr>
          <a:lstStyle/>
          <a:p>
            <a:r>
              <a:rPr lang="en-US" altLang="zh-CN" sz="4267" dirty="0">
                <a:solidFill>
                  <a:schemeClr val="bg1"/>
                </a:solidFill>
                <a:latin typeface="微软雅黑" panose="020B0503020204020204" pitchFamily="34" charset="-122"/>
                <a:ea typeface="微软雅黑" panose="020B0503020204020204" pitchFamily="34" charset="-122"/>
              </a:rPr>
              <a:t>02</a:t>
            </a:r>
            <a:endParaRPr lang="zh-CN" altLang="en-US" sz="4267" dirty="0">
              <a:solidFill>
                <a:schemeClr val="bg1"/>
              </a:solidFill>
              <a:latin typeface="微软雅黑" panose="020B0503020204020204" pitchFamily="34" charset="-122"/>
              <a:ea typeface="微软雅黑" panose="020B0503020204020204" pitchFamily="34" charset="-122"/>
            </a:endParaRPr>
          </a:p>
        </p:txBody>
      </p:sp>
      <p:sp>
        <p:nvSpPr>
          <p:cNvPr id="14" name="TextBox 13"/>
          <p:cNvSpPr txBox="1"/>
          <p:nvPr/>
        </p:nvSpPr>
        <p:spPr bwMode="auto">
          <a:xfrm>
            <a:off x="7459630" y="2581860"/>
            <a:ext cx="3936437" cy="3693319"/>
          </a:xfrm>
          <a:prstGeom prst="rect">
            <a:avLst/>
          </a:prstGeom>
          <a:noFill/>
        </p:spPr>
        <p:txBody>
          <a:bodyPr wrap="square">
            <a:spAutoFit/>
          </a:bodyPr>
          <a:lstStyle/>
          <a:p>
            <a:r>
              <a:rPr lang="zh-CN" altLang="en-US" dirty="0"/>
              <a:t>读取</a:t>
            </a:r>
            <a:r>
              <a:rPr lang="en-US" altLang="zh-CN" dirty="0" err="1"/>
              <a:t>Squashfs</a:t>
            </a:r>
            <a:r>
              <a:rPr lang="zh-CN" altLang="en-US" dirty="0"/>
              <a:t>上的文件，消耗过大，解压缩占用了大量临时内存</a:t>
            </a:r>
            <a:endParaRPr lang="en-US" altLang="zh-CN" dirty="0"/>
          </a:p>
          <a:p>
            <a:endParaRPr lang="en-US" altLang="zh-CN" dirty="0"/>
          </a:p>
          <a:p>
            <a:r>
              <a:rPr lang="zh-CN" altLang="en-US" dirty="0"/>
              <a:t>解压缩期间分配内存触发内存交换使</a:t>
            </a:r>
            <a:r>
              <a:rPr lang="en-US" altLang="zh-CN" dirty="0"/>
              <a:t>I/O</a:t>
            </a:r>
            <a:r>
              <a:rPr lang="zh-CN" altLang="en-US" dirty="0"/>
              <a:t>成本高昂</a:t>
            </a:r>
            <a:endParaRPr lang="en-US" altLang="zh-CN" dirty="0"/>
          </a:p>
          <a:p>
            <a:endParaRPr lang="en-US" altLang="zh-CN" dirty="0"/>
          </a:p>
          <a:p>
            <a:r>
              <a:rPr lang="zh-CN" altLang="en-US" dirty="0"/>
              <a:t>解压缩消耗的内存会通过删除组件和应用程序的缓存数据来换取有用的内存页面</a:t>
            </a:r>
            <a:endParaRPr lang="en-US" altLang="zh-CN" dirty="0"/>
          </a:p>
          <a:p>
            <a:endParaRPr lang="en-US" altLang="zh-CN" dirty="0"/>
          </a:p>
          <a:p>
            <a:endParaRPr lang="en-US" altLang="zh-CN" dirty="0"/>
          </a:p>
          <a:p>
            <a:endParaRPr lang="en-US" altLang="zh-CN" dirty="0"/>
          </a:p>
          <a:p>
            <a:endParaRPr lang="en-US" altLang="zh-CN" dirty="0"/>
          </a:p>
        </p:txBody>
      </p:sp>
      <p:sp>
        <p:nvSpPr>
          <p:cNvPr id="15" name="矩形 14"/>
          <p:cNvSpPr/>
          <p:nvPr/>
        </p:nvSpPr>
        <p:spPr bwMode="auto">
          <a:xfrm>
            <a:off x="7536159" y="1920665"/>
            <a:ext cx="2694516" cy="584775"/>
          </a:xfrm>
          <a:prstGeom prst="rect">
            <a:avLst/>
          </a:prstGeom>
        </p:spPr>
        <p:txBody>
          <a:bodyPr>
            <a:spAutoFit/>
          </a:bodyPr>
          <a:lstStyle/>
          <a:p>
            <a:pPr>
              <a:defRPr/>
            </a:pPr>
            <a:r>
              <a:rPr lang="zh-CN" altLang="en-US" sz="3200" b="1" dirty="0">
                <a:solidFill>
                  <a:srgbClr val="2D2D2D"/>
                </a:solidFill>
              </a:rPr>
              <a:t>内存消耗</a:t>
            </a:r>
          </a:p>
        </p:txBody>
      </p:sp>
      <p:sp>
        <p:nvSpPr>
          <p:cNvPr id="21" name="矩形 20">
            <a:extLst>
              <a:ext uri="{FF2B5EF4-FFF2-40B4-BE49-F238E27FC236}">
                <a16:creationId xmlns:a16="http://schemas.microsoft.com/office/drawing/2014/main" id="{74354F56-736B-4AB4-A309-9368B06CAC11}"/>
              </a:ext>
            </a:extLst>
          </p:cNvPr>
          <p:cNvSpPr/>
          <p:nvPr/>
        </p:nvSpPr>
        <p:spPr bwMode="auto">
          <a:xfrm>
            <a:off x="4189821" y="496786"/>
            <a:ext cx="2694516" cy="584775"/>
          </a:xfrm>
          <a:prstGeom prst="rect">
            <a:avLst/>
          </a:prstGeom>
        </p:spPr>
        <p:txBody>
          <a:bodyPr>
            <a:spAutoFit/>
          </a:bodyPr>
          <a:lstStyle/>
          <a:p>
            <a:pPr>
              <a:defRPr/>
            </a:pPr>
            <a:r>
              <a:rPr lang="en-US" altLang="zh-CN" sz="3200" b="1" dirty="0" err="1">
                <a:solidFill>
                  <a:srgbClr val="2D2D2D"/>
                </a:solidFill>
              </a:rPr>
              <a:t>Squashfs</a:t>
            </a:r>
            <a:endParaRPr lang="zh-CN" altLang="en-US" sz="3200" b="1" dirty="0">
              <a:solidFill>
                <a:srgbClr val="2D2D2D"/>
              </a:solidFill>
            </a:endParaRPr>
          </a:p>
        </p:txBody>
      </p:sp>
    </p:spTree>
    <p:extLst>
      <p:ext uri="{BB962C8B-B14F-4D97-AF65-F5344CB8AC3E}">
        <p14:creationId xmlns:p14="http://schemas.microsoft.com/office/powerpoint/2010/main" val="1886642381"/>
      </p:ext>
    </p:extLst>
  </p:cSld>
  <p:clrMapOvr>
    <a:masterClrMapping/>
  </p:clrMapOvr>
  <mc:AlternateContent xmlns:mc="http://schemas.openxmlformats.org/markup-compatibility/2006" xmlns:p14="http://schemas.microsoft.com/office/powerpoint/2010/main">
    <mc:Choice Requires="p14">
      <p:transition spd="slow" p14:dur="1500" advTm="0">
        <p:split orient="vert"/>
      </p:transition>
    </mc:Choice>
    <mc:Fallback xmlns="">
      <p:transition spd="slow" advTm="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0-#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42" presetClass="entr" presetSubtype="0" fill="hold" grpId="0" nodeType="after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1000"/>
                                        <p:tgtEl>
                                          <p:spTgt spid="7"/>
                                        </p:tgtEl>
                                      </p:cBhvr>
                                    </p:animEffect>
                                    <p:anim calcmode="lin" valueType="num">
                                      <p:cBhvr>
                                        <p:cTn id="17" dur="1000" fill="hold"/>
                                        <p:tgtEl>
                                          <p:spTgt spid="7"/>
                                        </p:tgtEl>
                                        <p:attrNameLst>
                                          <p:attrName>ppt_x</p:attrName>
                                        </p:attrNameLst>
                                      </p:cBhvr>
                                      <p:tavLst>
                                        <p:tav tm="0">
                                          <p:val>
                                            <p:strVal val="#ppt_x"/>
                                          </p:val>
                                        </p:tav>
                                        <p:tav tm="100000">
                                          <p:val>
                                            <p:strVal val="#ppt_x"/>
                                          </p:val>
                                        </p:tav>
                                      </p:tavLst>
                                    </p:anim>
                                    <p:anim calcmode="lin" valueType="num">
                                      <p:cBhvr>
                                        <p:cTn id="18" dur="1000" fill="hold"/>
                                        <p:tgtEl>
                                          <p:spTgt spid="7"/>
                                        </p:tgtEl>
                                        <p:attrNameLst>
                                          <p:attrName>ppt_y</p:attrName>
                                        </p:attrNameLst>
                                      </p:cBhvr>
                                      <p:tavLst>
                                        <p:tav tm="0">
                                          <p:val>
                                            <p:strVal val="#ppt_y+.1"/>
                                          </p:val>
                                        </p:tav>
                                        <p:tav tm="100000">
                                          <p:val>
                                            <p:strVal val="#ppt_y"/>
                                          </p:val>
                                        </p:tav>
                                      </p:tavLst>
                                    </p:anim>
                                  </p:childTnLst>
                                </p:cTn>
                              </p:par>
                              <p:par>
                                <p:cTn id="19" presetID="42"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1000"/>
                                        <p:tgtEl>
                                          <p:spTgt spid="6"/>
                                        </p:tgtEl>
                                      </p:cBhvr>
                                    </p:animEffect>
                                    <p:anim calcmode="lin" valueType="num">
                                      <p:cBhvr>
                                        <p:cTn id="22" dur="1000" fill="hold"/>
                                        <p:tgtEl>
                                          <p:spTgt spid="6"/>
                                        </p:tgtEl>
                                        <p:attrNameLst>
                                          <p:attrName>ppt_x</p:attrName>
                                        </p:attrNameLst>
                                      </p:cBhvr>
                                      <p:tavLst>
                                        <p:tav tm="0">
                                          <p:val>
                                            <p:strVal val="#ppt_x"/>
                                          </p:val>
                                        </p:tav>
                                        <p:tav tm="100000">
                                          <p:val>
                                            <p:strVal val="#ppt_x"/>
                                          </p:val>
                                        </p:tav>
                                      </p:tavLst>
                                    </p:anim>
                                    <p:anim calcmode="lin" valueType="num">
                                      <p:cBhvr>
                                        <p:cTn id="23" dur="1000" fill="hold"/>
                                        <p:tgtEl>
                                          <p:spTgt spid="6"/>
                                        </p:tgtEl>
                                        <p:attrNameLst>
                                          <p:attrName>ppt_y</p:attrName>
                                        </p:attrNameLst>
                                      </p:cBhvr>
                                      <p:tavLst>
                                        <p:tav tm="0">
                                          <p:val>
                                            <p:strVal val="#ppt_y+.1"/>
                                          </p:val>
                                        </p:tav>
                                        <p:tav tm="100000">
                                          <p:val>
                                            <p:strVal val="#ppt_y"/>
                                          </p:val>
                                        </p:tav>
                                      </p:tavLst>
                                    </p:anim>
                                  </p:childTnLst>
                                </p:cTn>
                              </p:par>
                            </p:childTnLst>
                          </p:cTn>
                        </p:par>
                        <p:par>
                          <p:cTn id="24" fill="hold">
                            <p:stCondLst>
                              <p:cond delay="1500"/>
                            </p:stCondLst>
                            <p:childTnLst>
                              <p:par>
                                <p:cTn id="25" presetID="2" presetClass="entr" presetSubtype="8" fill="hold" grpId="0" nodeType="afterEffect">
                                  <p:stCondLst>
                                    <p:cond delay="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500" fill="hold"/>
                                        <p:tgtEl>
                                          <p:spTgt spid="13"/>
                                        </p:tgtEl>
                                        <p:attrNameLst>
                                          <p:attrName>ppt_x</p:attrName>
                                        </p:attrNameLst>
                                      </p:cBhvr>
                                      <p:tavLst>
                                        <p:tav tm="0">
                                          <p:val>
                                            <p:strVal val="0-#ppt_w/2"/>
                                          </p:val>
                                        </p:tav>
                                        <p:tav tm="100000">
                                          <p:val>
                                            <p:strVal val="#ppt_x"/>
                                          </p:val>
                                        </p:tav>
                                      </p:tavLst>
                                    </p:anim>
                                    <p:anim calcmode="lin" valueType="num">
                                      <p:cBhvr additive="base">
                                        <p:cTn id="28" dur="500" fill="hold"/>
                                        <p:tgtEl>
                                          <p:spTgt spid="13"/>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additive="base">
                                        <p:cTn id="31" dur="500" fill="hold"/>
                                        <p:tgtEl>
                                          <p:spTgt spid="12"/>
                                        </p:tgtEl>
                                        <p:attrNameLst>
                                          <p:attrName>ppt_x</p:attrName>
                                        </p:attrNameLst>
                                      </p:cBhvr>
                                      <p:tavLst>
                                        <p:tav tm="0">
                                          <p:val>
                                            <p:strVal val="0-#ppt_w/2"/>
                                          </p:val>
                                        </p:tav>
                                        <p:tav tm="100000">
                                          <p:val>
                                            <p:strVal val="#ppt_x"/>
                                          </p:val>
                                        </p:tav>
                                      </p:tavLst>
                                    </p:anim>
                                    <p:anim calcmode="lin" valueType="num">
                                      <p:cBhvr additive="base">
                                        <p:cTn id="32" dur="500" fill="hold"/>
                                        <p:tgtEl>
                                          <p:spTgt spid="12"/>
                                        </p:tgtEl>
                                        <p:attrNameLst>
                                          <p:attrName>ppt_y</p:attrName>
                                        </p:attrNameLst>
                                      </p:cBhvr>
                                      <p:tavLst>
                                        <p:tav tm="0">
                                          <p:val>
                                            <p:strVal val="#ppt_y"/>
                                          </p:val>
                                        </p:tav>
                                        <p:tav tm="100000">
                                          <p:val>
                                            <p:strVal val="#ppt_y"/>
                                          </p:val>
                                        </p:tav>
                                      </p:tavLst>
                                    </p:anim>
                                  </p:childTnLst>
                                </p:cTn>
                              </p:par>
                            </p:childTnLst>
                          </p:cTn>
                        </p:par>
                        <p:par>
                          <p:cTn id="33" fill="hold">
                            <p:stCondLst>
                              <p:cond delay="2000"/>
                            </p:stCondLst>
                            <p:childTnLst>
                              <p:par>
                                <p:cTn id="34" presetID="42" presetClass="entr" presetSubtype="0" fill="hold" grpId="0" nodeType="afterEffect">
                                  <p:stCondLst>
                                    <p:cond delay="0"/>
                                  </p:stCondLst>
                                  <p:childTnLst>
                                    <p:set>
                                      <p:cBhvr>
                                        <p:cTn id="35" dur="1" fill="hold">
                                          <p:stCondLst>
                                            <p:cond delay="0"/>
                                          </p:stCondLst>
                                        </p:cTn>
                                        <p:tgtEl>
                                          <p:spTgt spid="15"/>
                                        </p:tgtEl>
                                        <p:attrNameLst>
                                          <p:attrName>style.visibility</p:attrName>
                                        </p:attrNameLst>
                                      </p:cBhvr>
                                      <p:to>
                                        <p:strVal val="visible"/>
                                      </p:to>
                                    </p:set>
                                    <p:animEffect transition="in" filter="fade">
                                      <p:cBhvr>
                                        <p:cTn id="36" dur="1000"/>
                                        <p:tgtEl>
                                          <p:spTgt spid="15"/>
                                        </p:tgtEl>
                                      </p:cBhvr>
                                    </p:animEffect>
                                    <p:anim calcmode="lin" valueType="num">
                                      <p:cBhvr>
                                        <p:cTn id="37" dur="1000" fill="hold"/>
                                        <p:tgtEl>
                                          <p:spTgt spid="15"/>
                                        </p:tgtEl>
                                        <p:attrNameLst>
                                          <p:attrName>ppt_x</p:attrName>
                                        </p:attrNameLst>
                                      </p:cBhvr>
                                      <p:tavLst>
                                        <p:tav tm="0">
                                          <p:val>
                                            <p:strVal val="#ppt_x"/>
                                          </p:val>
                                        </p:tav>
                                        <p:tav tm="100000">
                                          <p:val>
                                            <p:strVal val="#ppt_x"/>
                                          </p:val>
                                        </p:tav>
                                      </p:tavLst>
                                    </p:anim>
                                    <p:anim calcmode="lin" valueType="num">
                                      <p:cBhvr>
                                        <p:cTn id="38" dur="1000" fill="hold"/>
                                        <p:tgtEl>
                                          <p:spTgt spid="15"/>
                                        </p:tgtEl>
                                        <p:attrNameLst>
                                          <p:attrName>ppt_y</p:attrName>
                                        </p:attrNameLst>
                                      </p:cBhvr>
                                      <p:tavLst>
                                        <p:tav tm="0">
                                          <p:val>
                                            <p:strVal val="#ppt_y+.1"/>
                                          </p:val>
                                        </p:tav>
                                        <p:tav tm="100000">
                                          <p:val>
                                            <p:strVal val="#ppt_y"/>
                                          </p:val>
                                        </p:tav>
                                      </p:tavLst>
                                    </p:anim>
                                  </p:childTnLst>
                                </p:cTn>
                              </p:par>
                              <p:par>
                                <p:cTn id="39" presetID="42" presetClass="entr" presetSubtype="0" fill="hold" grpId="0" nodeType="with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fade">
                                      <p:cBhvr>
                                        <p:cTn id="41" dur="1000"/>
                                        <p:tgtEl>
                                          <p:spTgt spid="14"/>
                                        </p:tgtEl>
                                      </p:cBhvr>
                                    </p:animEffect>
                                    <p:anim calcmode="lin" valueType="num">
                                      <p:cBhvr>
                                        <p:cTn id="42" dur="1000" fill="hold"/>
                                        <p:tgtEl>
                                          <p:spTgt spid="14"/>
                                        </p:tgtEl>
                                        <p:attrNameLst>
                                          <p:attrName>ppt_x</p:attrName>
                                        </p:attrNameLst>
                                      </p:cBhvr>
                                      <p:tavLst>
                                        <p:tav tm="0">
                                          <p:val>
                                            <p:strVal val="#ppt_x"/>
                                          </p:val>
                                        </p:tav>
                                        <p:tav tm="100000">
                                          <p:val>
                                            <p:strVal val="#ppt_x"/>
                                          </p:val>
                                        </p:tav>
                                      </p:tavLst>
                                    </p:anim>
                                    <p:anim calcmode="lin" valueType="num">
                                      <p:cBhvr>
                                        <p:cTn id="43" dur="1000" fill="hold"/>
                                        <p:tgtEl>
                                          <p:spTgt spid="14"/>
                                        </p:tgtEl>
                                        <p:attrNameLst>
                                          <p:attrName>ppt_y</p:attrName>
                                        </p:attrNameLst>
                                      </p:cBhvr>
                                      <p:tavLst>
                                        <p:tav tm="0">
                                          <p:val>
                                            <p:strVal val="#ppt_y+.1"/>
                                          </p:val>
                                        </p:tav>
                                        <p:tav tm="100000">
                                          <p:val>
                                            <p:strVal val="#ppt_y"/>
                                          </p:val>
                                        </p:tav>
                                      </p:tavLst>
                                    </p:anim>
                                  </p:childTnLst>
                                </p:cTn>
                              </p:par>
                            </p:childTnLst>
                          </p:cTn>
                        </p:par>
                        <p:par>
                          <p:cTn id="44" fill="hold">
                            <p:stCondLst>
                              <p:cond delay="3000"/>
                            </p:stCondLst>
                            <p:childTnLst>
                              <p:par>
                                <p:cTn id="45" presetID="2" presetClass="entr" presetSubtype="8" fill="hold" grpId="0" nodeType="afterEffect">
                                  <p:stCondLst>
                                    <p:cond delay="0"/>
                                  </p:stCondLst>
                                  <p:childTnLst>
                                    <p:set>
                                      <p:cBhvr>
                                        <p:cTn id="46" dur="1" fill="hold">
                                          <p:stCondLst>
                                            <p:cond delay="0"/>
                                          </p:stCondLst>
                                        </p:cTn>
                                        <p:tgtEl>
                                          <p:spTgt spid="9"/>
                                        </p:tgtEl>
                                        <p:attrNameLst>
                                          <p:attrName>style.visibility</p:attrName>
                                        </p:attrNameLst>
                                      </p:cBhvr>
                                      <p:to>
                                        <p:strVal val="visible"/>
                                      </p:to>
                                    </p:set>
                                    <p:anim calcmode="lin" valueType="num">
                                      <p:cBhvr additive="base">
                                        <p:cTn id="47" dur="500" fill="hold"/>
                                        <p:tgtEl>
                                          <p:spTgt spid="9"/>
                                        </p:tgtEl>
                                        <p:attrNameLst>
                                          <p:attrName>ppt_x</p:attrName>
                                        </p:attrNameLst>
                                      </p:cBhvr>
                                      <p:tavLst>
                                        <p:tav tm="0">
                                          <p:val>
                                            <p:strVal val="0-#ppt_w/2"/>
                                          </p:val>
                                        </p:tav>
                                        <p:tav tm="100000">
                                          <p:val>
                                            <p:strVal val="#ppt_x"/>
                                          </p:val>
                                        </p:tav>
                                      </p:tavLst>
                                    </p:anim>
                                    <p:anim calcmode="lin" valueType="num">
                                      <p:cBhvr additive="base">
                                        <p:cTn id="48" dur="500" fill="hold"/>
                                        <p:tgtEl>
                                          <p:spTgt spid="9"/>
                                        </p:tgtEl>
                                        <p:attrNameLst>
                                          <p:attrName>ppt_y</p:attrName>
                                        </p:attrNameLst>
                                      </p:cBhvr>
                                      <p:tavLst>
                                        <p:tav tm="0">
                                          <p:val>
                                            <p:strVal val="#ppt_y"/>
                                          </p:val>
                                        </p:tav>
                                        <p:tav tm="100000">
                                          <p:val>
                                            <p:strVal val="#ppt_y"/>
                                          </p:val>
                                        </p:tav>
                                      </p:tavLst>
                                    </p:anim>
                                  </p:childTnLst>
                                </p:cTn>
                              </p:par>
                              <p:par>
                                <p:cTn id="49" presetID="2" presetClass="entr" presetSubtype="8" fill="hold" grpId="0" nodeType="withEffect">
                                  <p:stCondLst>
                                    <p:cond delay="0"/>
                                  </p:stCondLst>
                                  <p:childTnLst>
                                    <p:set>
                                      <p:cBhvr>
                                        <p:cTn id="50" dur="1" fill="hold">
                                          <p:stCondLst>
                                            <p:cond delay="0"/>
                                          </p:stCondLst>
                                        </p:cTn>
                                        <p:tgtEl>
                                          <p:spTgt spid="8"/>
                                        </p:tgtEl>
                                        <p:attrNameLst>
                                          <p:attrName>style.visibility</p:attrName>
                                        </p:attrNameLst>
                                      </p:cBhvr>
                                      <p:to>
                                        <p:strVal val="visible"/>
                                      </p:to>
                                    </p:set>
                                    <p:anim calcmode="lin" valueType="num">
                                      <p:cBhvr additive="base">
                                        <p:cTn id="51" dur="500" fill="hold"/>
                                        <p:tgtEl>
                                          <p:spTgt spid="8"/>
                                        </p:tgtEl>
                                        <p:attrNameLst>
                                          <p:attrName>ppt_x</p:attrName>
                                        </p:attrNameLst>
                                      </p:cBhvr>
                                      <p:tavLst>
                                        <p:tav tm="0">
                                          <p:val>
                                            <p:strVal val="0-#ppt_w/2"/>
                                          </p:val>
                                        </p:tav>
                                        <p:tav tm="100000">
                                          <p:val>
                                            <p:strVal val="#ppt_x"/>
                                          </p:val>
                                        </p:tav>
                                      </p:tavLst>
                                    </p:anim>
                                    <p:anim calcmode="lin" valueType="num">
                                      <p:cBhvr additive="base">
                                        <p:cTn id="52" dur="500" fill="hold"/>
                                        <p:tgtEl>
                                          <p:spTgt spid="8"/>
                                        </p:tgtEl>
                                        <p:attrNameLst>
                                          <p:attrName>ppt_y</p:attrName>
                                        </p:attrNameLst>
                                      </p:cBhvr>
                                      <p:tavLst>
                                        <p:tav tm="0">
                                          <p:val>
                                            <p:strVal val="#ppt_y"/>
                                          </p:val>
                                        </p:tav>
                                        <p:tav tm="100000">
                                          <p:val>
                                            <p:strVal val="#ppt_y"/>
                                          </p:val>
                                        </p:tav>
                                      </p:tavLst>
                                    </p:anim>
                                  </p:childTnLst>
                                </p:cTn>
                              </p:par>
                            </p:childTnLst>
                          </p:cTn>
                        </p:par>
                        <p:par>
                          <p:cTn id="53" fill="hold">
                            <p:stCondLst>
                              <p:cond delay="3500"/>
                            </p:stCondLst>
                            <p:childTnLst>
                              <p:par>
                                <p:cTn id="54" presetID="42" presetClass="entr" presetSubtype="0" fill="hold" grpId="0" nodeType="afterEffect">
                                  <p:stCondLst>
                                    <p:cond delay="0"/>
                                  </p:stCondLst>
                                  <p:childTnLst>
                                    <p:set>
                                      <p:cBhvr>
                                        <p:cTn id="55" dur="1" fill="hold">
                                          <p:stCondLst>
                                            <p:cond delay="0"/>
                                          </p:stCondLst>
                                        </p:cTn>
                                        <p:tgtEl>
                                          <p:spTgt spid="11"/>
                                        </p:tgtEl>
                                        <p:attrNameLst>
                                          <p:attrName>style.visibility</p:attrName>
                                        </p:attrNameLst>
                                      </p:cBhvr>
                                      <p:to>
                                        <p:strVal val="visible"/>
                                      </p:to>
                                    </p:set>
                                    <p:animEffect transition="in" filter="fade">
                                      <p:cBhvr>
                                        <p:cTn id="56" dur="1000"/>
                                        <p:tgtEl>
                                          <p:spTgt spid="11"/>
                                        </p:tgtEl>
                                      </p:cBhvr>
                                    </p:animEffect>
                                    <p:anim calcmode="lin" valueType="num">
                                      <p:cBhvr>
                                        <p:cTn id="57" dur="1000" fill="hold"/>
                                        <p:tgtEl>
                                          <p:spTgt spid="11"/>
                                        </p:tgtEl>
                                        <p:attrNameLst>
                                          <p:attrName>ppt_x</p:attrName>
                                        </p:attrNameLst>
                                      </p:cBhvr>
                                      <p:tavLst>
                                        <p:tav tm="0">
                                          <p:val>
                                            <p:strVal val="#ppt_x"/>
                                          </p:val>
                                        </p:tav>
                                        <p:tav tm="100000">
                                          <p:val>
                                            <p:strVal val="#ppt_x"/>
                                          </p:val>
                                        </p:tav>
                                      </p:tavLst>
                                    </p:anim>
                                    <p:anim calcmode="lin" valueType="num">
                                      <p:cBhvr>
                                        <p:cTn id="58" dur="1000" fill="hold"/>
                                        <p:tgtEl>
                                          <p:spTgt spid="11"/>
                                        </p:tgtEl>
                                        <p:attrNameLst>
                                          <p:attrName>ppt_y</p:attrName>
                                        </p:attrNameLst>
                                      </p:cBhvr>
                                      <p:tavLst>
                                        <p:tav tm="0">
                                          <p:val>
                                            <p:strVal val="#ppt_y+.1"/>
                                          </p:val>
                                        </p:tav>
                                        <p:tav tm="100000">
                                          <p:val>
                                            <p:strVal val="#ppt_y"/>
                                          </p:val>
                                        </p:tav>
                                      </p:tavLst>
                                    </p:anim>
                                  </p:childTnLst>
                                </p:cTn>
                              </p:par>
                              <p:par>
                                <p:cTn id="59" presetID="42" presetClass="entr" presetSubtype="0" fill="hold" grpId="0" nodeType="withEffect">
                                  <p:stCondLst>
                                    <p:cond delay="0"/>
                                  </p:stCondLst>
                                  <p:childTnLst>
                                    <p:set>
                                      <p:cBhvr>
                                        <p:cTn id="60" dur="1" fill="hold">
                                          <p:stCondLst>
                                            <p:cond delay="0"/>
                                          </p:stCondLst>
                                        </p:cTn>
                                        <p:tgtEl>
                                          <p:spTgt spid="10"/>
                                        </p:tgtEl>
                                        <p:attrNameLst>
                                          <p:attrName>style.visibility</p:attrName>
                                        </p:attrNameLst>
                                      </p:cBhvr>
                                      <p:to>
                                        <p:strVal val="visible"/>
                                      </p:to>
                                    </p:set>
                                    <p:animEffect transition="in" filter="fade">
                                      <p:cBhvr>
                                        <p:cTn id="61" dur="1000"/>
                                        <p:tgtEl>
                                          <p:spTgt spid="10"/>
                                        </p:tgtEl>
                                      </p:cBhvr>
                                    </p:animEffect>
                                    <p:anim calcmode="lin" valueType="num">
                                      <p:cBhvr>
                                        <p:cTn id="62" dur="1000" fill="hold"/>
                                        <p:tgtEl>
                                          <p:spTgt spid="10"/>
                                        </p:tgtEl>
                                        <p:attrNameLst>
                                          <p:attrName>ppt_x</p:attrName>
                                        </p:attrNameLst>
                                      </p:cBhvr>
                                      <p:tavLst>
                                        <p:tav tm="0">
                                          <p:val>
                                            <p:strVal val="#ppt_x"/>
                                          </p:val>
                                        </p:tav>
                                        <p:tav tm="100000">
                                          <p:val>
                                            <p:strVal val="#ppt_x"/>
                                          </p:val>
                                        </p:tav>
                                      </p:tavLst>
                                    </p:anim>
                                    <p:anim calcmode="lin" valueType="num">
                                      <p:cBhvr>
                                        <p:cTn id="63" dur="1000" fill="hold"/>
                                        <p:tgtEl>
                                          <p:spTgt spid="10"/>
                                        </p:tgtEl>
                                        <p:attrNameLst>
                                          <p:attrName>ppt_y</p:attrName>
                                        </p:attrNameLst>
                                      </p:cBhvr>
                                      <p:tavLst>
                                        <p:tav tm="0">
                                          <p:val>
                                            <p:strVal val="#ppt_y+.1"/>
                                          </p:val>
                                        </p:tav>
                                        <p:tav tm="100000">
                                          <p:val>
                                            <p:strVal val="#ppt_y"/>
                                          </p:val>
                                        </p:tav>
                                      </p:tavLst>
                                    </p:anim>
                                  </p:childTnLst>
                                </p:cTn>
                              </p:par>
                            </p:childTnLst>
                          </p:cTn>
                        </p:par>
                        <p:par>
                          <p:cTn id="64" fill="hold">
                            <p:stCondLst>
                              <p:cond delay="4500"/>
                            </p:stCondLst>
                            <p:childTnLst>
                              <p:par>
                                <p:cTn id="65" presetID="42" presetClass="entr" presetSubtype="0" fill="hold" grpId="0" nodeType="afterEffect">
                                  <p:stCondLst>
                                    <p:cond delay="0"/>
                                  </p:stCondLst>
                                  <p:childTnLst>
                                    <p:set>
                                      <p:cBhvr>
                                        <p:cTn id="66" dur="1" fill="hold">
                                          <p:stCondLst>
                                            <p:cond delay="0"/>
                                          </p:stCondLst>
                                        </p:cTn>
                                        <p:tgtEl>
                                          <p:spTgt spid="21"/>
                                        </p:tgtEl>
                                        <p:attrNameLst>
                                          <p:attrName>style.visibility</p:attrName>
                                        </p:attrNameLst>
                                      </p:cBhvr>
                                      <p:to>
                                        <p:strVal val="visible"/>
                                      </p:to>
                                    </p:set>
                                    <p:animEffect transition="in" filter="fade">
                                      <p:cBhvr>
                                        <p:cTn id="67" dur="1000"/>
                                        <p:tgtEl>
                                          <p:spTgt spid="21"/>
                                        </p:tgtEl>
                                      </p:cBhvr>
                                    </p:animEffect>
                                    <p:anim calcmode="lin" valueType="num">
                                      <p:cBhvr>
                                        <p:cTn id="68" dur="1000" fill="hold"/>
                                        <p:tgtEl>
                                          <p:spTgt spid="21"/>
                                        </p:tgtEl>
                                        <p:attrNameLst>
                                          <p:attrName>ppt_x</p:attrName>
                                        </p:attrNameLst>
                                      </p:cBhvr>
                                      <p:tavLst>
                                        <p:tav tm="0">
                                          <p:val>
                                            <p:strVal val="#ppt_x"/>
                                          </p:val>
                                        </p:tav>
                                        <p:tav tm="100000">
                                          <p:val>
                                            <p:strVal val="#ppt_x"/>
                                          </p:val>
                                        </p:tav>
                                      </p:tavLst>
                                    </p:anim>
                                    <p:anim calcmode="lin" valueType="num">
                                      <p:cBhvr>
                                        <p:cTn id="69"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6" grpId="0"/>
      <p:bldP spid="7" grpId="0"/>
      <p:bldP spid="8" grpId="0" animBg="1"/>
      <p:bldP spid="9" grpId="0"/>
      <p:bldP spid="10" grpId="0"/>
      <p:bldP spid="11" grpId="0"/>
      <p:bldP spid="12" grpId="0" animBg="1"/>
      <p:bldP spid="13" grpId="0"/>
      <p:bldP spid="14" grpId="0"/>
      <p:bldP spid="15" grpId="0"/>
      <p:bldP spid="21"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五边形 69"/>
          <p:cNvSpPr/>
          <p:nvPr/>
        </p:nvSpPr>
        <p:spPr>
          <a:xfrm>
            <a:off x="0" y="260648"/>
            <a:ext cx="353251" cy="588701"/>
          </a:xfrm>
          <a:prstGeom prst="homePlate">
            <a:avLst>
              <a:gd name="adj" fmla="val 4844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71" name="TextBox 49"/>
          <p:cNvSpPr txBox="1"/>
          <p:nvPr/>
        </p:nvSpPr>
        <p:spPr>
          <a:xfrm>
            <a:off x="431371" y="329296"/>
            <a:ext cx="2459328" cy="420564"/>
          </a:xfrm>
          <a:prstGeom prst="rect">
            <a:avLst/>
          </a:prstGeom>
          <a:noFill/>
        </p:spPr>
        <p:txBody>
          <a:bodyPr wrap="none" rtlCol="0">
            <a:spAutoFit/>
          </a:bodyPr>
          <a:lstStyle>
            <a:defPPr>
              <a:defRPr lang="zh-CN"/>
            </a:defPPr>
            <a:lvl1pPr>
              <a:defRPr sz="4000" b="1">
                <a:solidFill>
                  <a:schemeClr val="bg1"/>
                </a:solidFill>
                <a:latin typeface="微软雅黑" pitchFamily="34" charset="-122"/>
                <a:ea typeface="微软雅黑" pitchFamily="34" charset="-122"/>
              </a:defRPr>
            </a:lvl1pPr>
          </a:lstStyle>
          <a:p>
            <a:r>
              <a:rPr lang="zh-CN" altLang="en-US" sz="2133" dirty="0">
                <a:solidFill>
                  <a:schemeClr val="tx1">
                    <a:lumMod val="85000"/>
                    <a:lumOff val="15000"/>
                  </a:schemeClr>
                </a:solidFill>
              </a:rPr>
              <a:t>第一部分 论文背景</a:t>
            </a:r>
          </a:p>
        </p:txBody>
      </p:sp>
      <p:grpSp>
        <p:nvGrpSpPr>
          <p:cNvPr id="4" name="组合 3"/>
          <p:cNvGrpSpPr/>
          <p:nvPr/>
        </p:nvGrpSpPr>
        <p:grpSpPr>
          <a:xfrm>
            <a:off x="803508" y="4970158"/>
            <a:ext cx="2211325" cy="987348"/>
            <a:chOff x="465719" y="1295954"/>
            <a:chExt cx="1658494" cy="740511"/>
          </a:xfrm>
        </p:grpSpPr>
        <p:sp>
          <p:nvSpPr>
            <p:cNvPr id="5" name="Freeform 1"/>
            <p:cNvSpPr>
              <a:spLocks noChangeArrowheads="1"/>
            </p:cNvSpPr>
            <p:nvPr/>
          </p:nvSpPr>
          <p:spPr bwMode="auto">
            <a:xfrm rot="10800000">
              <a:off x="465719" y="1295954"/>
              <a:ext cx="1658494" cy="740511"/>
            </a:xfrm>
            <a:custGeom>
              <a:avLst/>
              <a:gdLst>
                <a:gd name="T0" fmla="*/ 5874 w 7875"/>
                <a:gd name="T1" fmla="*/ 1811 h 3594"/>
                <a:gd name="T2" fmla="*/ 7874 w 7875"/>
                <a:gd name="T3" fmla="*/ 0 h 3594"/>
                <a:gd name="T4" fmla="*/ 1969 w 7875"/>
                <a:gd name="T5" fmla="*/ 0 h 3594"/>
                <a:gd name="T6" fmla="*/ 0 w 7875"/>
                <a:gd name="T7" fmla="*/ 1811 h 3594"/>
                <a:gd name="T8" fmla="*/ 1969 w 7875"/>
                <a:gd name="T9" fmla="*/ 3593 h 3594"/>
                <a:gd name="T10" fmla="*/ 7874 w 7875"/>
                <a:gd name="T11" fmla="*/ 3593 h 3594"/>
                <a:gd name="T12" fmla="*/ 5874 w 7875"/>
                <a:gd name="T13" fmla="*/ 1811 h 3594"/>
              </a:gdLst>
              <a:ahLst/>
              <a:cxnLst>
                <a:cxn ang="0">
                  <a:pos x="T0" y="T1"/>
                </a:cxn>
                <a:cxn ang="0">
                  <a:pos x="T2" y="T3"/>
                </a:cxn>
                <a:cxn ang="0">
                  <a:pos x="T4" y="T5"/>
                </a:cxn>
                <a:cxn ang="0">
                  <a:pos x="T6" y="T7"/>
                </a:cxn>
                <a:cxn ang="0">
                  <a:pos x="T8" y="T9"/>
                </a:cxn>
                <a:cxn ang="0">
                  <a:pos x="T10" y="T11"/>
                </a:cxn>
                <a:cxn ang="0">
                  <a:pos x="T12" y="T13"/>
                </a:cxn>
              </a:cxnLst>
              <a:rect l="0" t="0" r="r" b="b"/>
              <a:pathLst>
                <a:path w="7875" h="3594">
                  <a:moveTo>
                    <a:pt x="5874" y="1811"/>
                  </a:moveTo>
                  <a:lnTo>
                    <a:pt x="7874" y="0"/>
                  </a:lnTo>
                  <a:lnTo>
                    <a:pt x="1969" y="0"/>
                  </a:lnTo>
                  <a:lnTo>
                    <a:pt x="0" y="1811"/>
                  </a:lnTo>
                  <a:lnTo>
                    <a:pt x="1969" y="3593"/>
                  </a:lnTo>
                  <a:lnTo>
                    <a:pt x="7874" y="3593"/>
                  </a:lnTo>
                  <a:lnTo>
                    <a:pt x="5874" y="1811"/>
                  </a:lnTo>
                </a:path>
              </a:pathLst>
            </a:custGeom>
            <a:solidFill>
              <a:schemeClr val="accent1"/>
            </a:solidFill>
            <a:ln>
              <a:noFill/>
            </a:ln>
            <a:effectLst/>
          </p:spPr>
          <p:txBody>
            <a:bodyPr wrap="none" anchor="ctr"/>
            <a:lstStyle/>
            <a:p>
              <a:endParaRPr lang="en-US" sz="3200" dirty="0">
                <a:solidFill>
                  <a:srgbClr val="0C0C0C"/>
                </a:solidFill>
                <a:latin typeface="微软雅黑" panose="020B0503020204020204" pitchFamily="34" charset="-122"/>
                <a:ea typeface="微软雅黑" panose="020B0503020204020204" pitchFamily="34" charset="-122"/>
              </a:endParaRPr>
            </a:p>
          </p:txBody>
        </p:sp>
        <p:sp>
          <p:nvSpPr>
            <p:cNvPr id="6" name="Freeform 41"/>
            <p:cNvSpPr>
              <a:spLocks noEditPoints="1"/>
            </p:cNvSpPr>
            <p:nvPr/>
          </p:nvSpPr>
          <p:spPr bwMode="auto">
            <a:xfrm>
              <a:off x="1089592" y="1430439"/>
              <a:ext cx="458072" cy="416658"/>
            </a:xfrm>
            <a:custGeom>
              <a:avLst/>
              <a:gdLst>
                <a:gd name="T0" fmla="*/ 2147483647 w 67"/>
                <a:gd name="T1" fmla="*/ 124018912 h 60"/>
                <a:gd name="T2" fmla="*/ 2147483647 w 67"/>
                <a:gd name="T3" fmla="*/ 0 h 60"/>
                <a:gd name="T4" fmla="*/ 2147483647 w 67"/>
                <a:gd name="T5" fmla="*/ 0 h 60"/>
                <a:gd name="T6" fmla="*/ 2147483647 w 67"/>
                <a:gd name="T7" fmla="*/ 124018912 h 60"/>
                <a:gd name="T8" fmla="*/ 2147483647 w 67"/>
                <a:gd name="T9" fmla="*/ 310059138 h 60"/>
                <a:gd name="T10" fmla="*/ 2147483647 w 67"/>
                <a:gd name="T11" fmla="*/ 868156039 h 60"/>
                <a:gd name="T12" fmla="*/ 2147483647 w 67"/>
                <a:gd name="T13" fmla="*/ 124018912 h 60"/>
                <a:gd name="T14" fmla="*/ 2147483647 w 67"/>
                <a:gd name="T15" fmla="*/ 1922344337 h 60"/>
                <a:gd name="T16" fmla="*/ 2147483647 w 67"/>
                <a:gd name="T17" fmla="*/ 124018912 h 60"/>
                <a:gd name="T18" fmla="*/ 1902898002 w 67"/>
                <a:gd name="T19" fmla="*/ 124018912 h 60"/>
                <a:gd name="T20" fmla="*/ 122771150 w 67"/>
                <a:gd name="T21" fmla="*/ 1922344337 h 60"/>
                <a:gd name="T22" fmla="*/ 122771150 w 67"/>
                <a:gd name="T23" fmla="*/ 2147483647 h 60"/>
                <a:gd name="T24" fmla="*/ 245534466 w 67"/>
                <a:gd name="T25" fmla="*/ 2147483647 h 60"/>
                <a:gd name="T26" fmla="*/ 429691207 w 67"/>
                <a:gd name="T27" fmla="*/ 2147483647 h 60"/>
                <a:gd name="T28" fmla="*/ 2087055172 w 67"/>
                <a:gd name="T29" fmla="*/ 558097024 h 60"/>
                <a:gd name="T30" fmla="*/ 2147483647 w 67"/>
                <a:gd name="T31" fmla="*/ 2147483647 h 60"/>
                <a:gd name="T32" fmla="*/ 2147483647 w 67"/>
                <a:gd name="T33" fmla="*/ 2147483647 h 60"/>
                <a:gd name="T34" fmla="*/ 2147483647 w 67"/>
                <a:gd name="T35" fmla="*/ 1922344337 h 60"/>
                <a:gd name="T36" fmla="*/ 552454614 w 67"/>
                <a:gd name="T37" fmla="*/ 2147483647 h 60"/>
                <a:gd name="T38" fmla="*/ 552454614 w 67"/>
                <a:gd name="T39" fmla="*/ 2147483647 h 60"/>
                <a:gd name="T40" fmla="*/ 797989019 w 67"/>
                <a:gd name="T41" fmla="*/ 2147483647 h 60"/>
                <a:gd name="T42" fmla="*/ 1718749157 w 67"/>
                <a:gd name="T43" fmla="*/ 2147483647 h 60"/>
                <a:gd name="T44" fmla="*/ 1718749157 w 67"/>
                <a:gd name="T45" fmla="*/ 2147483647 h 60"/>
                <a:gd name="T46" fmla="*/ 1780134717 w 67"/>
                <a:gd name="T47" fmla="*/ 2147483647 h 60"/>
                <a:gd name="T48" fmla="*/ 2147483647 w 67"/>
                <a:gd name="T49" fmla="*/ 2147483647 h 60"/>
                <a:gd name="T50" fmla="*/ 2147483647 w 67"/>
                <a:gd name="T51" fmla="*/ 2147483647 h 60"/>
                <a:gd name="T52" fmla="*/ 2147483647 w 67"/>
                <a:gd name="T53" fmla="*/ 2147483647 h 60"/>
                <a:gd name="T54" fmla="*/ 2147483647 w 67"/>
                <a:gd name="T55" fmla="*/ 2147483647 h 60"/>
                <a:gd name="T56" fmla="*/ 2147483647 w 67"/>
                <a:gd name="T57" fmla="*/ 2147483647 h 60"/>
                <a:gd name="T58" fmla="*/ 2147483647 w 67"/>
                <a:gd name="T59" fmla="*/ 2147483647 h 60"/>
                <a:gd name="T60" fmla="*/ 2087055172 w 67"/>
                <a:gd name="T61" fmla="*/ 806142661 h 60"/>
                <a:gd name="T62" fmla="*/ 552454614 w 67"/>
                <a:gd name="T63" fmla="*/ 2147483647 h 6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67"/>
                <a:gd name="T97" fmla="*/ 0 h 60"/>
                <a:gd name="T98" fmla="*/ 67 w 67"/>
                <a:gd name="T99" fmla="*/ 60 h 60"/>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67" h="60">
                  <a:moveTo>
                    <a:pt x="53" y="2"/>
                  </a:moveTo>
                  <a:cubicBezTo>
                    <a:pt x="53" y="1"/>
                    <a:pt x="52" y="0"/>
                    <a:pt x="51" y="0"/>
                  </a:cubicBezTo>
                  <a:cubicBezTo>
                    <a:pt x="46" y="0"/>
                    <a:pt x="46" y="0"/>
                    <a:pt x="46" y="0"/>
                  </a:cubicBezTo>
                  <a:cubicBezTo>
                    <a:pt x="45" y="0"/>
                    <a:pt x="44" y="1"/>
                    <a:pt x="44" y="2"/>
                  </a:cubicBezTo>
                  <a:cubicBezTo>
                    <a:pt x="44" y="5"/>
                    <a:pt x="44" y="5"/>
                    <a:pt x="44" y="5"/>
                  </a:cubicBezTo>
                  <a:cubicBezTo>
                    <a:pt x="53" y="14"/>
                    <a:pt x="53" y="14"/>
                    <a:pt x="53" y="14"/>
                  </a:cubicBezTo>
                  <a:lnTo>
                    <a:pt x="53" y="2"/>
                  </a:lnTo>
                  <a:close/>
                  <a:moveTo>
                    <a:pt x="66" y="31"/>
                  </a:moveTo>
                  <a:cubicBezTo>
                    <a:pt x="36" y="2"/>
                    <a:pt x="36" y="2"/>
                    <a:pt x="36" y="2"/>
                  </a:cubicBezTo>
                  <a:cubicBezTo>
                    <a:pt x="35" y="0"/>
                    <a:pt x="33" y="0"/>
                    <a:pt x="31" y="2"/>
                  </a:cubicBezTo>
                  <a:cubicBezTo>
                    <a:pt x="2" y="31"/>
                    <a:pt x="2" y="31"/>
                    <a:pt x="2" y="31"/>
                  </a:cubicBezTo>
                  <a:cubicBezTo>
                    <a:pt x="0" y="33"/>
                    <a:pt x="0" y="35"/>
                    <a:pt x="2" y="36"/>
                  </a:cubicBezTo>
                  <a:cubicBezTo>
                    <a:pt x="2" y="37"/>
                    <a:pt x="3" y="37"/>
                    <a:pt x="4" y="37"/>
                  </a:cubicBezTo>
                  <a:cubicBezTo>
                    <a:pt x="5" y="37"/>
                    <a:pt x="6" y="37"/>
                    <a:pt x="7" y="36"/>
                  </a:cubicBezTo>
                  <a:cubicBezTo>
                    <a:pt x="34" y="9"/>
                    <a:pt x="34" y="9"/>
                    <a:pt x="34" y="9"/>
                  </a:cubicBezTo>
                  <a:cubicBezTo>
                    <a:pt x="61" y="36"/>
                    <a:pt x="61" y="36"/>
                    <a:pt x="61" y="36"/>
                  </a:cubicBezTo>
                  <a:cubicBezTo>
                    <a:pt x="62" y="38"/>
                    <a:pt x="65" y="38"/>
                    <a:pt x="66" y="36"/>
                  </a:cubicBezTo>
                  <a:cubicBezTo>
                    <a:pt x="67" y="35"/>
                    <a:pt x="67" y="33"/>
                    <a:pt x="66" y="31"/>
                  </a:cubicBezTo>
                  <a:close/>
                  <a:moveTo>
                    <a:pt x="9" y="37"/>
                  </a:moveTo>
                  <a:cubicBezTo>
                    <a:pt x="9" y="57"/>
                    <a:pt x="9" y="57"/>
                    <a:pt x="9" y="57"/>
                  </a:cubicBezTo>
                  <a:cubicBezTo>
                    <a:pt x="9" y="59"/>
                    <a:pt x="11" y="60"/>
                    <a:pt x="13" y="60"/>
                  </a:cubicBezTo>
                  <a:cubicBezTo>
                    <a:pt x="28" y="60"/>
                    <a:pt x="28" y="60"/>
                    <a:pt x="28" y="60"/>
                  </a:cubicBezTo>
                  <a:cubicBezTo>
                    <a:pt x="28" y="42"/>
                    <a:pt x="28" y="42"/>
                    <a:pt x="28" y="42"/>
                  </a:cubicBezTo>
                  <a:cubicBezTo>
                    <a:pt x="28" y="42"/>
                    <a:pt x="29" y="41"/>
                    <a:pt x="29" y="41"/>
                  </a:cubicBezTo>
                  <a:cubicBezTo>
                    <a:pt x="38" y="41"/>
                    <a:pt x="38" y="41"/>
                    <a:pt x="38" y="41"/>
                  </a:cubicBezTo>
                  <a:cubicBezTo>
                    <a:pt x="39" y="41"/>
                    <a:pt x="39" y="42"/>
                    <a:pt x="39" y="42"/>
                  </a:cubicBezTo>
                  <a:cubicBezTo>
                    <a:pt x="39" y="60"/>
                    <a:pt x="39" y="60"/>
                    <a:pt x="39" y="60"/>
                  </a:cubicBezTo>
                  <a:cubicBezTo>
                    <a:pt x="55" y="60"/>
                    <a:pt x="55" y="60"/>
                    <a:pt x="55" y="60"/>
                  </a:cubicBezTo>
                  <a:cubicBezTo>
                    <a:pt x="57" y="60"/>
                    <a:pt x="58" y="59"/>
                    <a:pt x="58" y="57"/>
                  </a:cubicBezTo>
                  <a:cubicBezTo>
                    <a:pt x="58" y="38"/>
                    <a:pt x="58" y="38"/>
                    <a:pt x="58" y="38"/>
                  </a:cubicBezTo>
                  <a:cubicBezTo>
                    <a:pt x="34" y="13"/>
                    <a:pt x="34" y="13"/>
                    <a:pt x="34" y="13"/>
                  </a:cubicBezTo>
                  <a:lnTo>
                    <a:pt x="9" y="37"/>
                  </a:lnTo>
                  <a:close/>
                </a:path>
              </a:pathLst>
            </a:custGeom>
            <a:solidFill>
              <a:schemeClr val="bg1"/>
            </a:solidFill>
            <a:ln w="9525">
              <a:noFill/>
              <a:round/>
              <a:headEnd/>
              <a:tailEnd/>
            </a:ln>
          </p:spPr>
          <p:txBody>
            <a:bodyPr/>
            <a:lstStyle/>
            <a:p>
              <a:pPr>
                <a:defRPr/>
              </a:pPr>
              <a:endParaRPr lang="en-US" sz="3200" kern="0" dirty="0">
                <a:solidFill>
                  <a:srgbClr val="0C0C0C"/>
                </a:solidFill>
                <a:latin typeface="微软雅黑" panose="020B0503020204020204" pitchFamily="34" charset="-122"/>
                <a:ea typeface="微软雅黑" panose="020B0503020204020204" pitchFamily="34" charset="-122"/>
              </a:endParaRPr>
            </a:p>
          </p:txBody>
        </p:sp>
      </p:grpSp>
      <p:sp>
        <p:nvSpPr>
          <p:cNvPr id="8" name="TextBox 7"/>
          <p:cNvSpPr txBox="1"/>
          <p:nvPr/>
        </p:nvSpPr>
        <p:spPr>
          <a:xfrm>
            <a:off x="3569677" y="4970158"/>
            <a:ext cx="6178004" cy="1184940"/>
          </a:xfrm>
          <a:prstGeom prst="rect">
            <a:avLst/>
          </a:prstGeom>
          <a:noFill/>
        </p:spPr>
        <p:txBody>
          <a:bodyPr wrap="square" lIns="76200" tIns="38100" rIns="76200" bIns="38100" rtlCol="0">
            <a:spAutoFit/>
          </a:bodyPr>
          <a:lstStyle/>
          <a:p>
            <a:r>
              <a:rPr lang="en-US" altLang="zh-CN" sz="2400" dirty="0">
                <a:latin typeface="宋体" panose="02010600030101010101" pitchFamily="2" charset="-122"/>
                <a:ea typeface="宋体" panose="02010600030101010101" pitchFamily="2" charset="-122"/>
                <a:cs typeface="Times New Roman" panose="02020603050405020304" pitchFamily="18" charset="0"/>
              </a:rPr>
              <a:t>1.</a:t>
            </a:r>
            <a:r>
              <a:rPr lang="zh-CN" altLang="en-US" sz="2400" dirty="0">
                <a:latin typeface="宋体" panose="02010600030101010101" pitchFamily="2" charset="-122"/>
                <a:ea typeface="宋体" panose="02010600030101010101" pitchFamily="2" charset="-122"/>
                <a:cs typeface="Times New Roman" panose="02020603050405020304" pitchFamily="18" charset="0"/>
              </a:rPr>
              <a:t>如何在减压时减少</a:t>
            </a:r>
            <a:r>
              <a:rPr lang="en-US" altLang="zh-CN" sz="2400" dirty="0">
                <a:latin typeface="宋体" panose="02010600030101010101" pitchFamily="2" charset="-122"/>
                <a:ea typeface="宋体" panose="02010600030101010101" pitchFamily="2" charset="-122"/>
                <a:cs typeface="Times New Roman" panose="02020603050405020304" pitchFamily="18" charset="0"/>
              </a:rPr>
              <a:t>I/O</a:t>
            </a:r>
            <a:r>
              <a:rPr lang="zh-CN" altLang="en-US" sz="2400" dirty="0">
                <a:latin typeface="宋体" panose="02010600030101010101" pitchFamily="2" charset="-122"/>
                <a:ea typeface="宋体" panose="02010600030101010101" pitchFamily="2" charset="-122"/>
                <a:cs typeface="Times New Roman" panose="02020603050405020304" pitchFamily="18" charset="0"/>
              </a:rPr>
              <a:t>放大且不牺牲压缩比</a:t>
            </a:r>
            <a:endParaRPr lang="en-US" altLang="zh-CN" sz="2400" dirty="0">
              <a:latin typeface="宋体" panose="02010600030101010101" pitchFamily="2" charset="-122"/>
              <a:ea typeface="宋体" panose="02010600030101010101" pitchFamily="2" charset="-122"/>
              <a:cs typeface="Times New Roman" panose="02020603050405020304" pitchFamily="18" charset="0"/>
            </a:endParaRPr>
          </a:p>
          <a:p>
            <a:endParaRPr lang="en-US" altLang="zh-CN" sz="2400" dirty="0">
              <a:latin typeface="宋体" panose="02010600030101010101" pitchFamily="2" charset="-122"/>
              <a:ea typeface="宋体" panose="02010600030101010101" pitchFamily="2" charset="-122"/>
              <a:cs typeface="Times New Roman" panose="02020603050405020304" pitchFamily="18" charset="0"/>
            </a:endParaRPr>
          </a:p>
          <a:p>
            <a:r>
              <a:rPr lang="en-US" altLang="zh-CN" sz="2400" dirty="0">
                <a:latin typeface="宋体" panose="02010600030101010101" pitchFamily="2" charset="-122"/>
                <a:ea typeface="宋体" panose="02010600030101010101" pitchFamily="2" charset="-122"/>
                <a:cs typeface="Times New Roman" panose="02020603050405020304" pitchFamily="18" charset="0"/>
              </a:rPr>
              <a:t>2.</a:t>
            </a:r>
            <a:r>
              <a:rPr lang="zh-CN" altLang="en-US" sz="2400" dirty="0">
                <a:latin typeface="宋体" panose="02010600030101010101" pitchFamily="2" charset="-122"/>
                <a:ea typeface="宋体" panose="02010600030101010101" pitchFamily="2" charset="-122"/>
                <a:cs typeface="Times New Roman" panose="02020603050405020304" pitchFamily="18" charset="0"/>
              </a:rPr>
              <a:t>减少解压缩期间的内存消耗防止性能下降</a:t>
            </a:r>
          </a:p>
        </p:txBody>
      </p:sp>
      <p:pic>
        <p:nvPicPr>
          <p:cNvPr id="2" name="图片 1">
            <a:extLst>
              <a:ext uri="{FF2B5EF4-FFF2-40B4-BE49-F238E27FC236}">
                <a16:creationId xmlns:a16="http://schemas.microsoft.com/office/drawing/2014/main" id="{FAA4D9A2-E732-47BD-AEF2-3C30571C5B7D}"/>
              </a:ext>
            </a:extLst>
          </p:cNvPr>
          <p:cNvPicPr>
            <a:picLocks noChangeAspect="1"/>
          </p:cNvPicPr>
          <p:nvPr/>
        </p:nvPicPr>
        <p:blipFill>
          <a:blip r:embed="rId3"/>
          <a:stretch>
            <a:fillRect/>
          </a:stretch>
        </p:blipFill>
        <p:spPr>
          <a:xfrm>
            <a:off x="2246102" y="1025581"/>
            <a:ext cx="7789291" cy="2855127"/>
          </a:xfrm>
          <a:prstGeom prst="rect">
            <a:avLst/>
          </a:prstGeom>
        </p:spPr>
      </p:pic>
    </p:spTree>
    <p:extLst>
      <p:ext uri="{BB962C8B-B14F-4D97-AF65-F5344CB8AC3E}">
        <p14:creationId xmlns:p14="http://schemas.microsoft.com/office/powerpoint/2010/main" val="1431241691"/>
      </p:ext>
    </p:extLst>
  </p:cSld>
  <p:clrMapOvr>
    <a:masterClrMapping/>
  </p:clrMapOvr>
  <mc:AlternateContent xmlns:mc="http://schemas.openxmlformats.org/markup-compatibility/2006" xmlns:p14="http://schemas.microsoft.com/office/powerpoint/2010/main">
    <mc:Choice Requires="p14">
      <p:transition spd="slow" p14:dur="1500" advTm="0">
        <p:split orient="vert"/>
      </p:transition>
    </mc:Choice>
    <mc:Fallback xmlns="">
      <p:transition spd="slow" advTm="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五边形 69"/>
          <p:cNvSpPr/>
          <p:nvPr/>
        </p:nvSpPr>
        <p:spPr>
          <a:xfrm>
            <a:off x="0" y="260648"/>
            <a:ext cx="353251" cy="588701"/>
          </a:xfrm>
          <a:prstGeom prst="homePlate">
            <a:avLst>
              <a:gd name="adj" fmla="val 48443"/>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71" name="TextBox 49"/>
          <p:cNvSpPr txBox="1"/>
          <p:nvPr/>
        </p:nvSpPr>
        <p:spPr>
          <a:xfrm>
            <a:off x="431371" y="329296"/>
            <a:ext cx="2882520" cy="420564"/>
          </a:xfrm>
          <a:prstGeom prst="rect">
            <a:avLst/>
          </a:prstGeom>
          <a:noFill/>
        </p:spPr>
        <p:txBody>
          <a:bodyPr wrap="none" rtlCol="0">
            <a:spAutoFit/>
          </a:bodyPr>
          <a:lstStyle>
            <a:defPPr>
              <a:defRPr lang="zh-CN"/>
            </a:defPPr>
            <a:lvl1pPr>
              <a:defRPr sz="4000" b="1">
                <a:solidFill>
                  <a:schemeClr val="bg1"/>
                </a:solidFill>
                <a:latin typeface="微软雅黑" pitchFamily="34" charset="-122"/>
                <a:ea typeface="微软雅黑" pitchFamily="34" charset="-122"/>
              </a:defRPr>
            </a:lvl1pPr>
          </a:lstStyle>
          <a:p>
            <a:r>
              <a:rPr lang="zh-CN" altLang="en-US" sz="2133" dirty="0">
                <a:solidFill>
                  <a:schemeClr val="tx1">
                    <a:lumMod val="85000"/>
                    <a:lumOff val="15000"/>
                  </a:schemeClr>
                </a:solidFill>
              </a:rPr>
              <a:t>第二部分  引入</a:t>
            </a:r>
            <a:r>
              <a:rPr lang="en-US" altLang="zh-CN" sz="2133" dirty="0" err="1">
                <a:solidFill>
                  <a:schemeClr val="tx1">
                    <a:lumMod val="85000"/>
                    <a:lumOff val="15000"/>
                  </a:schemeClr>
                </a:solidFill>
              </a:rPr>
              <a:t>EFORS</a:t>
            </a:r>
            <a:endParaRPr lang="zh-CN" altLang="en-US" sz="2133" dirty="0">
              <a:solidFill>
                <a:schemeClr val="tx1">
                  <a:lumMod val="85000"/>
                  <a:lumOff val="15000"/>
                </a:schemeClr>
              </a:solidFill>
            </a:endParaRPr>
          </a:p>
        </p:txBody>
      </p:sp>
      <p:sp>
        <p:nvSpPr>
          <p:cNvPr id="10" name="Freeform 26"/>
          <p:cNvSpPr>
            <a:spLocks noEditPoints="1"/>
          </p:cNvSpPr>
          <p:nvPr/>
        </p:nvSpPr>
        <p:spPr bwMode="auto">
          <a:xfrm>
            <a:off x="3769145" y="3718263"/>
            <a:ext cx="486641" cy="406455"/>
          </a:xfrm>
          <a:custGeom>
            <a:avLst/>
            <a:gdLst>
              <a:gd name="T0" fmla="*/ 146 w 146"/>
              <a:gd name="T1" fmla="*/ 94 h 122"/>
              <a:gd name="T2" fmla="*/ 118 w 146"/>
              <a:gd name="T3" fmla="*/ 122 h 122"/>
              <a:gd name="T4" fmla="*/ 28 w 146"/>
              <a:gd name="T5" fmla="*/ 122 h 122"/>
              <a:gd name="T6" fmla="*/ 0 w 146"/>
              <a:gd name="T7" fmla="*/ 94 h 122"/>
              <a:gd name="T8" fmla="*/ 0 w 146"/>
              <a:gd name="T9" fmla="*/ 28 h 122"/>
              <a:gd name="T10" fmla="*/ 28 w 146"/>
              <a:gd name="T11" fmla="*/ 0 h 122"/>
              <a:gd name="T12" fmla="*/ 118 w 146"/>
              <a:gd name="T13" fmla="*/ 0 h 122"/>
              <a:gd name="T14" fmla="*/ 146 w 146"/>
              <a:gd name="T15" fmla="*/ 28 h 122"/>
              <a:gd name="T16" fmla="*/ 146 w 146"/>
              <a:gd name="T17" fmla="*/ 94 h 122"/>
              <a:gd name="T18" fmla="*/ 49 w 146"/>
              <a:gd name="T19" fmla="*/ 27 h 122"/>
              <a:gd name="T20" fmla="*/ 49 w 146"/>
              <a:gd name="T21" fmla="*/ 27 h 122"/>
              <a:gd name="T22" fmla="*/ 101 w 146"/>
              <a:gd name="T23" fmla="*/ 58 h 122"/>
              <a:gd name="T24" fmla="*/ 102 w 146"/>
              <a:gd name="T25" fmla="*/ 62 h 122"/>
              <a:gd name="T26" fmla="*/ 101 w 146"/>
              <a:gd name="T27" fmla="*/ 64 h 122"/>
              <a:gd name="T28" fmla="*/ 48 w 146"/>
              <a:gd name="T29" fmla="*/ 94 h 122"/>
              <a:gd name="T30" fmla="*/ 44 w 146"/>
              <a:gd name="T31" fmla="*/ 93 h 122"/>
              <a:gd name="T32" fmla="*/ 43 w 146"/>
              <a:gd name="T33" fmla="*/ 91 h 122"/>
              <a:gd name="T34" fmla="*/ 43 w 146"/>
              <a:gd name="T35" fmla="*/ 91 h 122"/>
              <a:gd name="T36" fmla="*/ 43 w 146"/>
              <a:gd name="T37" fmla="*/ 30 h 122"/>
              <a:gd name="T38" fmla="*/ 47 w 146"/>
              <a:gd name="T39" fmla="*/ 27 h 122"/>
              <a:gd name="T40" fmla="*/ 49 w 146"/>
              <a:gd name="T41" fmla="*/ 27 h 122"/>
              <a:gd name="T42" fmla="*/ 50 w 146"/>
              <a:gd name="T43" fmla="*/ 36 h 122"/>
              <a:gd name="T44" fmla="*/ 50 w 146"/>
              <a:gd name="T45" fmla="*/ 36 h 122"/>
              <a:gd name="T46" fmla="*/ 50 w 146"/>
              <a:gd name="T47" fmla="*/ 85 h 122"/>
              <a:gd name="T48" fmla="*/ 93 w 146"/>
              <a:gd name="T49" fmla="*/ 61 h 122"/>
              <a:gd name="T50" fmla="*/ 50 w 146"/>
              <a:gd name="T51" fmla="*/ 36 h 122"/>
              <a:gd name="T52" fmla="*/ 11 w 146"/>
              <a:gd name="T53" fmla="*/ 94 h 122"/>
              <a:gd name="T54" fmla="*/ 11 w 146"/>
              <a:gd name="T55" fmla="*/ 94 h 122"/>
              <a:gd name="T56" fmla="*/ 28 w 146"/>
              <a:gd name="T57" fmla="*/ 110 h 122"/>
              <a:gd name="T58" fmla="*/ 118 w 146"/>
              <a:gd name="T59" fmla="*/ 110 h 122"/>
              <a:gd name="T60" fmla="*/ 135 w 146"/>
              <a:gd name="T61" fmla="*/ 94 h 122"/>
              <a:gd name="T62" fmla="*/ 135 w 146"/>
              <a:gd name="T63" fmla="*/ 28 h 122"/>
              <a:gd name="T64" fmla="*/ 118 w 146"/>
              <a:gd name="T65" fmla="*/ 11 h 122"/>
              <a:gd name="T66" fmla="*/ 28 w 146"/>
              <a:gd name="T67" fmla="*/ 11 h 122"/>
              <a:gd name="T68" fmla="*/ 11 w 146"/>
              <a:gd name="T69" fmla="*/ 28 h 122"/>
              <a:gd name="T70" fmla="*/ 11 w 146"/>
              <a:gd name="T71" fmla="*/ 94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6" h="122">
                <a:moveTo>
                  <a:pt x="146" y="94"/>
                </a:moveTo>
                <a:cubicBezTo>
                  <a:pt x="146" y="109"/>
                  <a:pt x="133" y="122"/>
                  <a:pt x="118" y="122"/>
                </a:cubicBezTo>
                <a:cubicBezTo>
                  <a:pt x="28" y="122"/>
                  <a:pt x="28" y="122"/>
                  <a:pt x="28" y="122"/>
                </a:cubicBezTo>
                <a:cubicBezTo>
                  <a:pt x="13" y="122"/>
                  <a:pt x="0" y="109"/>
                  <a:pt x="0" y="94"/>
                </a:cubicBezTo>
                <a:cubicBezTo>
                  <a:pt x="0" y="28"/>
                  <a:pt x="0" y="28"/>
                  <a:pt x="0" y="28"/>
                </a:cubicBezTo>
                <a:cubicBezTo>
                  <a:pt x="0" y="12"/>
                  <a:pt x="13" y="0"/>
                  <a:pt x="28" y="0"/>
                </a:cubicBezTo>
                <a:cubicBezTo>
                  <a:pt x="118" y="0"/>
                  <a:pt x="118" y="0"/>
                  <a:pt x="118" y="0"/>
                </a:cubicBezTo>
                <a:cubicBezTo>
                  <a:pt x="133" y="0"/>
                  <a:pt x="146" y="12"/>
                  <a:pt x="146" y="28"/>
                </a:cubicBezTo>
                <a:cubicBezTo>
                  <a:pt x="146" y="94"/>
                  <a:pt x="146" y="94"/>
                  <a:pt x="146" y="94"/>
                </a:cubicBezTo>
                <a:close/>
                <a:moveTo>
                  <a:pt x="49" y="27"/>
                </a:moveTo>
                <a:cubicBezTo>
                  <a:pt x="49" y="27"/>
                  <a:pt x="49" y="27"/>
                  <a:pt x="49" y="27"/>
                </a:cubicBezTo>
                <a:cubicBezTo>
                  <a:pt x="66" y="38"/>
                  <a:pt x="84" y="48"/>
                  <a:pt x="101" y="58"/>
                </a:cubicBezTo>
                <a:cubicBezTo>
                  <a:pt x="103" y="59"/>
                  <a:pt x="103" y="61"/>
                  <a:pt x="102" y="62"/>
                </a:cubicBezTo>
                <a:cubicBezTo>
                  <a:pt x="102" y="63"/>
                  <a:pt x="102" y="63"/>
                  <a:pt x="101" y="64"/>
                </a:cubicBezTo>
                <a:cubicBezTo>
                  <a:pt x="84" y="74"/>
                  <a:pt x="66" y="84"/>
                  <a:pt x="48" y="94"/>
                </a:cubicBezTo>
                <a:cubicBezTo>
                  <a:pt x="47" y="95"/>
                  <a:pt x="45" y="94"/>
                  <a:pt x="44" y="93"/>
                </a:cubicBezTo>
                <a:cubicBezTo>
                  <a:pt x="44" y="92"/>
                  <a:pt x="43" y="92"/>
                  <a:pt x="43" y="91"/>
                </a:cubicBezTo>
                <a:cubicBezTo>
                  <a:pt x="43" y="91"/>
                  <a:pt x="43" y="91"/>
                  <a:pt x="43" y="91"/>
                </a:cubicBezTo>
                <a:cubicBezTo>
                  <a:pt x="43" y="71"/>
                  <a:pt x="43" y="51"/>
                  <a:pt x="43" y="30"/>
                </a:cubicBezTo>
                <a:cubicBezTo>
                  <a:pt x="43" y="28"/>
                  <a:pt x="45" y="27"/>
                  <a:pt x="47" y="27"/>
                </a:cubicBezTo>
                <a:cubicBezTo>
                  <a:pt x="47" y="27"/>
                  <a:pt x="48" y="27"/>
                  <a:pt x="49" y="27"/>
                </a:cubicBezTo>
                <a:close/>
                <a:moveTo>
                  <a:pt x="50" y="36"/>
                </a:moveTo>
                <a:cubicBezTo>
                  <a:pt x="50" y="36"/>
                  <a:pt x="50" y="36"/>
                  <a:pt x="50" y="36"/>
                </a:cubicBezTo>
                <a:cubicBezTo>
                  <a:pt x="50" y="53"/>
                  <a:pt x="50" y="69"/>
                  <a:pt x="50" y="85"/>
                </a:cubicBezTo>
                <a:cubicBezTo>
                  <a:pt x="64" y="77"/>
                  <a:pt x="78" y="69"/>
                  <a:pt x="93" y="61"/>
                </a:cubicBezTo>
                <a:cubicBezTo>
                  <a:pt x="78" y="53"/>
                  <a:pt x="64" y="44"/>
                  <a:pt x="50" y="36"/>
                </a:cubicBezTo>
                <a:close/>
                <a:moveTo>
                  <a:pt x="11" y="94"/>
                </a:moveTo>
                <a:cubicBezTo>
                  <a:pt x="11" y="94"/>
                  <a:pt x="11" y="94"/>
                  <a:pt x="11" y="94"/>
                </a:cubicBezTo>
                <a:cubicBezTo>
                  <a:pt x="11" y="103"/>
                  <a:pt x="19" y="110"/>
                  <a:pt x="28" y="110"/>
                </a:cubicBezTo>
                <a:cubicBezTo>
                  <a:pt x="118" y="110"/>
                  <a:pt x="118" y="110"/>
                  <a:pt x="118" y="110"/>
                </a:cubicBezTo>
                <a:cubicBezTo>
                  <a:pt x="127" y="110"/>
                  <a:pt x="135" y="103"/>
                  <a:pt x="135" y="94"/>
                </a:cubicBezTo>
                <a:cubicBezTo>
                  <a:pt x="135" y="28"/>
                  <a:pt x="135" y="28"/>
                  <a:pt x="135" y="28"/>
                </a:cubicBezTo>
                <a:cubicBezTo>
                  <a:pt x="135" y="18"/>
                  <a:pt x="127" y="11"/>
                  <a:pt x="118" y="11"/>
                </a:cubicBezTo>
                <a:cubicBezTo>
                  <a:pt x="28" y="11"/>
                  <a:pt x="28" y="11"/>
                  <a:pt x="28" y="11"/>
                </a:cubicBezTo>
                <a:cubicBezTo>
                  <a:pt x="19" y="11"/>
                  <a:pt x="11" y="18"/>
                  <a:pt x="11" y="28"/>
                </a:cubicBezTo>
                <a:cubicBezTo>
                  <a:pt x="11" y="94"/>
                  <a:pt x="11" y="94"/>
                  <a:pt x="11" y="94"/>
                </a:cubicBezTo>
                <a:close/>
              </a:path>
            </a:pathLst>
          </a:custGeom>
          <a:solidFill>
            <a:schemeClr val="bg1"/>
          </a:solidFill>
          <a:ln>
            <a:noFill/>
          </a:ln>
        </p:spPr>
        <p:txBody>
          <a:bodyPr/>
          <a:lstStyle/>
          <a:p>
            <a:endParaRPr lang="zh-CN" altLang="en-US" sz="2133">
              <a:solidFill>
                <a:schemeClr val="tx1">
                  <a:lumMod val="85000"/>
                  <a:lumOff val="15000"/>
                </a:schemeClr>
              </a:solidFill>
            </a:endParaRPr>
          </a:p>
        </p:txBody>
      </p:sp>
      <p:sp>
        <p:nvSpPr>
          <p:cNvPr id="11" name="Freeform 27"/>
          <p:cNvSpPr>
            <a:spLocks noEditPoints="1"/>
          </p:cNvSpPr>
          <p:nvPr/>
        </p:nvSpPr>
        <p:spPr bwMode="auto">
          <a:xfrm>
            <a:off x="5710179" y="1749579"/>
            <a:ext cx="489407" cy="406455"/>
          </a:xfrm>
          <a:custGeom>
            <a:avLst/>
            <a:gdLst>
              <a:gd name="T0" fmla="*/ 6 w 147"/>
              <a:gd name="T1" fmla="*/ 0 h 122"/>
              <a:gd name="T2" fmla="*/ 6 w 147"/>
              <a:gd name="T3" fmla="*/ 0 h 122"/>
              <a:gd name="T4" fmla="*/ 141 w 147"/>
              <a:gd name="T5" fmla="*/ 0 h 122"/>
              <a:gd name="T6" fmla="*/ 147 w 147"/>
              <a:gd name="T7" fmla="*/ 5 h 122"/>
              <a:gd name="T8" fmla="*/ 147 w 147"/>
              <a:gd name="T9" fmla="*/ 5 h 122"/>
              <a:gd name="T10" fmla="*/ 147 w 147"/>
              <a:gd name="T11" fmla="*/ 103 h 122"/>
              <a:gd name="T12" fmla="*/ 141 w 147"/>
              <a:gd name="T13" fmla="*/ 108 h 122"/>
              <a:gd name="T14" fmla="*/ 141 w 147"/>
              <a:gd name="T15" fmla="*/ 108 h 122"/>
              <a:gd name="T16" fmla="*/ 79 w 147"/>
              <a:gd name="T17" fmla="*/ 108 h 122"/>
              <a:gd name="T18" fmla="*/ 79 w 147"/>
              <a:gd name="T19" fmla="*/ 115 h 122"/>
              <a:gd name="T20" fmla="*/ 79 w 147"/>
              <a:gd name="T21" fmla="*/ 115 h 122"/>
              <a:gd name="T22" fmla="*/ 110 w 147"/>
              <a:gd name="T23" fmla="*/ 115 h 122"/>
              <a:gd name="T24" fmla="*/ 114 w 147"/>
              <a:gd name="T25" fmla="*/ 119 h 122"/>
              <a:gd name="T26" fmla="*/ 110 w 147"/>
              <a:gd name="T27" fmla="*/ 122 h 122"/>
              <a:gd name="T28" fmla="*/ 36 w 147"/>
              <a:gd name="T29" fmla="*/ 122 h 122"/>
              <a:gd name="T30" fmla="*/ 33 w 147"/>
              <a:gd name="T31" fmla="*/ 119 h 122"/>
              <a:gd name="T32" fmla="*/ 36 w 147"/>
              <a:gd name="T33" fmla="*/ 115 h 122"/>
              <a:gd name="T34" fmla="*/ 68 w 147"/>
              <a:gd name="T35" fmla="*/ 115 h 122"/>
              <a:gd name="T36" fmla="*/ 68 w 147"/>
              <a:gd name="T37" fmla="*/ 115 h 122"/>
              <a:gd name="T38" fmla="*/ 68 w 147"/>
              <a:gd name="T39" fmla="*/ 108 h 122"/>
              <a:gd name="T40" fmla="*/ 6 w 147"/>
              <a:gd name="T41" fmla="*/ 108 h 122"/>
              <a:gd name="T42" fmla="*/ 0 w 147"/>
              <a:gd name="T43" fmla="*/ 103 h 122"/>
              <a:gd name="T44" fmla="*/ 0 w 147"/>
              <a:gd name="T45" fmla="*/ 103 h 122"/>
              <a:gd name="T46" fmla="*/ 0 w 147"/>
              <a:gd name="T47" fmla="*/ 5 h 122"/>
              <a:gd name="T48" fmla="*/ 6 w 147"/>
              <a:gd name="T49" fmla="*/ 0 h 122"/>
              <a:gd name="T50" fmla="*/ 125 w 147"/>
              <a:gd name="T51" fmla="*/ 81 h 122"/>
              <a:gd name="T52" fmla="*/ 125 w 147"/>
              <a:gd name="T53" fmla="*/ 81 h 122"/>
              <a:gd name="T54" fmla="*/ 131 w 147"/>
              <a:gd name="T55" fmla="*/ 87 h 122"/>
              <a:gd name="T56" fmla="*/ 125 w 147"/>
              <a:gd name="T57" fmla="*/ 93 h 122"/>
              <a:gd name="T58" fmla="*/ 120 w 147"/>
              <a:gd name="T59" fmla="*/ 87 h 122"/>
              <a:gd name="T60" fmla="*/ 125 w 147"/>
              <a:gd name="T61" fmla="*/ 81 h 122"/>
              <a:gd name="T62" fmla="*/ 135 w 147"/>
              <a:gd name="T63" fmla="*/ 11 h 122"/>
              <a:gd name="T64" fmla="*/ 135 w 147"/>
              <a:gd name="T65" fmla="*/ 11 h 122"/>
              <a:gd name="T66" fmla="*/ 11 w 147"/>
              <a:gd name="T67" fmla="*/ 11 h 122"/>
              <a:gd name="T68" fmla="*/ 11 w 147"/>
              <a:gd name="T69" fmla="*/ 97 h 122"/>
              <a:gd name="T70" fmla="*/ 135 w 147"/>
              <a:gd name="T71" fmla="*/ 97 h 122"/>
              <a:gd name="T72" fmla="*/ 135 w 147"/>
              <a:gd name="T73" fmla="*/ 11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7" h="122">
                <a:moveTo>
                  <a:pt x="6" y="0"/>
                </a:moveTo>
                <a:cubicBezTo>
                  <a:pt x="6" y="0"/>
                  <a:pt x="6" y="0"/>
                  <a:pt x="6" y="0"/>
                </a:cubicBezTo>
                <a:cubicBezTo>
                  <a:pt x="141" y="0"/>
                  <a:pt x="141" y="0"/>
                  <a:pt x="141" y="0"/>
                </a:cubicBezTo>
                <a:cubicBezTo>
                  <a:pt x="144" y="0"/>
                  <a:pt x="147" y="2"/>
                  <a:pt x="147" y="5"/>
                </a:cubicBezTo>
                <a:cubicBezTo>
                  <a:pt x="147" y="5"/>
                  <a:pt x="147" y="5"/>
                  <a:pt x="147" y="5"/>
                </a:cubicBezTo>
                <a:cubicBezTo>
                  <a:pt x="147" y="103"/>
                  <a:pt x="147" y="103"/>
                  <a:pt x="147" y="103"/>
                </a:cubicBezTo>
                <a:cubicBezTo>
                  <a:pt x="147" y="106"/>
                  <a:pt x="144" y="108"/>
                  <a:pt x="141" y="108"/>
                </a:cubicBezTo>
                <a:cubicBezTo>
                  <a:pt x="141" y="108"/>
                  <a:pt x="141" y="108"/>
                  <a:pt x="141" y="108"/>
                </a:cubicBezTo>
                <a:cubicBezTo>
                  <a:pt x="79" y="108"/>
                  <a:pt x="79" y="108"/>
                  <a:pt x="79" y="108"/>
                </a:cubicBezTo>
                <a:cubicBezTo>
                  <a:pt x="79" y="115"/>
                  <a:pt x="79" y="115"/>
                  <a:pt x="79" y="115"/>
                </a:cubicBezTo>
                <a:cubicBezTo>
                  <a:pt x="79" y="115"/>
                  <a:pt x="79" y="115"/>
                  <a:pt x="79" y="115"/>
                </a:cubicBezTo>
                <a:cubicBezTo>
                  <a:pt x="110" y="115"/>
                  <a:pt x="110" y="115"/>
                  <a:pt x="110" y="115"/>
                </a:cubicBezTo>
                <a:cubicBezTo>
                  <a:pt x="112" y="115"/>
                  <a:pt x="114" y="117"/>
                  <a:pt x="114" y="119"/>
                </a:cubicBezTo>
                <a:cubicBezTo>
                  <a:pt x="114" y="120"/>
                  <a:pt x="112" y="122"/>
                  <a:pt x="110" y="122"/>
                </a:cubicBezTo>
                <a:cubicBezTo>
                  <a:pt x="36" y="122"/>
                  <a:pt x="36" y="122"/>
                  <a:pt x="36" y="122"/>
                </a:cubicBezTo>
                <a:cubicBezTo>
                  <a:pt x="35" y="122"/>
                  <a:pt x="33" y="120"/>
                  <a:pt x="33" y="119"/>
                </a:cubicBezTo>
                <a:cubicBezTo>
                  <a:pt x="33" y="117"/>
                  <a:pt x="35" y="115"/>
                  <a:pt x="36" y="115"/>
                </a:cubicBezTo>
                <a:cubicBezTo>
                  <a:pt x="68" y="115"/>
                  <a:pt x="68" y="115"/>
                  <a:pt x="68" y="115"/>
                </a:cubicBezTo>
                <a:cubicBezTo>
                  <a:pt x="68" y="115"/>
                  <a:pt x="68" y="115"/>
                  <a:pt x="68" y="115"/>
                </a:cubicBezTo>
                <a:cubicBezTo>
                  <a:pt x="68" y="108"/>
                  <a:pt x="68" y="108"/>
                  <a:pt x="68" y="108"/>
                </a:cubicBezTo>
                <a:cubicBezTo>
                  <a:pt x="6" y="108"/>
                  <a:pt x="6" y="108"/>
                  <a:pt x="6" y="108"/>
                </a:cubicBezTo>
                <a:cubicBezTo>
                  <a:pt x="2" y="108"/>
                  <a:pt x="0" y="106"/>
                  <a:pt x="0" y="103"/>
                </a:cubicBezTo>
                <a:cubicBezTo>
                  <a:pt x="0" y="103"/>
                  <a:pt x="0" y="103"/>
                  <a:pt x="0" y="103"/>
                </a:cubicBezTo>
                <a:cubicBezTo>
                  <a:pt x="0" y="5"/>
                  <a:pt x="0" y="5"/>
                  <a:pt x="0" y="5"/>
                </a:cubicBezTo>
                <a:cubicBezTo>
                  <a:pt x="0" y="2"/>
                  <a:pt x="2" y="0"/>
                  <a:pt x="6" y="0"/>
                </a:cubicBezTo>
                <a:close/>
                <a:moveTo>
                  <a:pt x="125" y="81"/>
                </a:moveTo>
                <a:cubicBezTo>
                  <a:pt x="125" y="81"/>
                  <a:pt x="125" y="81"/>
                  <a:pt x="125" y="81"/>
                </a:cubicBezTo>
                <a:cubicBezTo>
                  <a:pt x="129" y="81"/>
                  <a:pt x="131" y="84"/>
                  <a:pt x="131" y="87"/>
                </a:cubicBezTo>
                <a:cubicBezTo>
                  <a:pt x="131" y="90"/>
                  <a:pt x="129" y="93"/>
                  <a:pt x="125" y="93"/>
                </a:cubicBezTo>
                <a:cubicBezTo>
                  <a:pt x="122" y="93"/>
                  <a:pt x="120" y="90"/>
                  <a:pt x="120" y="87"/>
                </a:cubicBezTo>
                <a:cubicBezTo>
                  <a:pt x="120" y="84"/>
                  <a:pt x="122" y="81"/>
                  <a:pt x="125" y="81"/>
                </a:cubicBezTo>
                <a:close/>
                <a:moveTo>
                  <a:pt x="135" y="11"/>
                </a:moveTo>
                <a:cubicBezTo>
                  <a:pt x="135" y="11"/>
                  <a:pt x="135" y="11"/>
                  <a:pt x="135" y="11"/>
                </a:cubicBezTo>
                <a:cubicBezTo>
                  <a:pt x="11" y="11"/>
                  <a:pt x="11" y="11"/>
                  <a:pt x="11" y="11"/>
                </a:cubicBezTo>
                <a:cubicBezTo>
                  <a:pt x="11" y="40"/>
                  <a:pt x="11" y="68"/>
                  <a:pt x="11" y="97"/>
                </a:cubicBezTo>
                <a:cubicBezTo>
                  <a:pt x="53" y="97"/>
                  <a:pt x="94" y="97"/>
                  <a:pt x="135" y="97"/>
                </a:cubicBezTo>
                <a:cubicBezTo>
                  <a:pt x="135" y="68"/>
                  <a:pt x="135" y="40"/>
                  <a:pt x="135" y="11"/>
                </a:cubicBezTo>
                <a:close/>
              </a:path>
            </a:pathLst>
          </a:custGeom>
          <a:solidFill>
            <a:schemeClr val="bg1"/>
          </a:solidFill>
          <a:ln>
            <a:noFill/>
          </a:ln>
        </p:spPr>
        <p:txBody>
          <a:bodyPr/>
          <a:lstStyle/>
          <a:p>
            <a:endParaRPr lang="zh-CN" altLang="en-US" sz="2133">
              <a:solidFill>
                <a:schemeClr val="tx1">
                  <a:lumMod val="85000"/>
                  <a:lumOff val="15000"/>
                </a:schemeClr>
              </a:solidFill>
            </a:endParaRPr>
          </a:p>
        </p:txBody>
      </p:sp>
      <p:sp>
        <p:nvSpPr>
          <p:cNvPr id="12" name="Freeform 29"/>
          <p:cNvSpPr>
            <a:spLocks noEditPoints="1"/>
          </p:cNvSpPr>
          <p:nvPr/>
        </p:nvSpPr>
        <p:spPr bwMode="auto">
          <a:xfrm>
            <a:off x="5784835" y="5537637"/>
            <a:ext cx="340095" cy="481111"/>
          </a:xfrm>
          <a:custGeom>
            <a:avLst/>
            <a:gdLst>
              <a:gd name="T0" fmla="*/ 38 w 102"/>
              <a:gd name="T1" fmla="*/ 124 h 144"/>
              <a:gd name="T2" fmla="*/ 38 w 102"/>
              <a:gd name="T3" fmla="*/ 124 h 144"/>
              <a:gd name="T4" fmla="*/ 65 w 102"/>
              <a:gd name="T5" fmla="*/ 124 h 144"/>
              <a:gd name="T6" fmla="*/ 68 w 102"/>
              <a:gd name="T7" fmla="*/ 127 h 144"/>
              <a:gd name="T8" fmla="*/ 68 w 102"/>
              <a:gd name="T9" fmla="*/ 127 h 144"/>
              <a:gd name="T10" fmla="*/ 68 w 102"/>
              <a:gd name="T11" fmla="*/ 141 h 144"/>
              <a:gd name="T12" fmla="*/ 65 w 102"/>
              <a:gd name="T13" fmla="*/ 144 h 144"/>
              <a:gd name="T14" fmla="*/ 65 w 102"/>
              <a:gd name="T15" fmla="*/ 144 h 144"/>
              <a:gd name="T16" fmla="*/ 38 w 102"/>
              <a:gd name="T17" fmla="*/ 144 h 144"/>
              <a:gd name="T18" fmla="*/ 34 w 102"/>
              <a:gd name="T19" fmla="*/ 141 h 144"/>
              <a:gd name="T20" fmla="*/ 34 w 102"/>
              <a:gd name="T21" fmla="*/ 141 h 144"/>
              <a:gd name="T22" fmla="*/ 34 w 102"/>
              <a:gd name="T23" fmla="*/ 127 h 144"/>
              <a:gd name="T24" fmla="*/ 38 w 102"/>
              <a:gd name="T25" fmla="*/ 124 h 144"/>
              <a:gd name="T26" fmla="*/ 51 w 102"/>
              <a:gd name="T27" fmla="*/ 0 h 144"/>
              <a:gd name="T28" fmla="*/ 51 w 102"/>
              <a:gd name="T29" fmla="*/ 0 h 144"/>
              <a:gd name="T30" fmla="*/ 87 w 102"/>
              <a:gd name="T31" fmla="*/ 15 h 144"/>
              <a:gd name="T32" fmla="*/ 87 w 102"/>
              <a:gd name="T33" fmla="*/ 15 h 144"/>
              <a:gd name="T34" fmla="*/ 87 w 102"/>
              <a:gd name="T35" fmla="*/ 15 h 144"/>
              <a:gd name="T36" fmla="*/ 102 w 102"/>
              <a:gd name="T37" fmla="*/ 51 h 144"/>
              <a:gd name="T38" fmla="*/ 98 w 102"/>
              <a:gd name="T39" fmla="*/ 72 h 144"/>
              <a:gd name="T40" fmla="*/ 86 w 102"/>
              <a:gd name="T41" fmla="*/ 89 h 144"/>
              <a:gd name="T42" fmla="*/ 81 w 102"/>
              <a:gd name="T43" fmla="*/ 94 h 144"/>
              <a:gd name="T44" fmla="*/ 68 w 102"/>
              <a:gd name="T45" fmla="*/ 114 h 144"/>
              <a:gd name="T46" fmla="*/ 62 w 102"/>
              <a:gd name="T47" fmla="*/ 119 h 144"/>
              <a:gd name="T48" fmla="*/ 41 w 102"/>
              <a:gd name="T49" fmla="*/ 119 h 144"/>
              <a:gd name="T50" fmla="*/ 35 w 102"/>
              <a:gd name="T51" fmla="*/ 114 h 144"/>
              <a:gd name="T52" fmla="*/ 22 w 102"/>
              <a:gd name="T53" fmla="*/ 94 h 144"/>
              <a:gd name="T54" fmla="*/ 17 w 102"/>
              <a:gd name="T55" fmla="*/ 89 h 144"/>
              <a:gd name="T56" fmla="*/ 17 w 102"/>
              <a:gd name="T57" fmla="*/ 89 h 144"/>
              <a:gd name="T58" fmla="*/ 5 w 102"/>
              <a:gd name="T59" fmla="*/ 72 h 144"/>
              <a:gd name="T60" fmla="*/ 0 w 102"/>
              <a:gd name="T61" fmla="*/ 51 h 144"/>
              <a:gd name="T62" fmla="*/ 15 w 102"/>
              <a:gd name="T63" fmla="*/ 15 h 144"/>
              <a:gd name="T64" fmla="*/ 16 w 102"/>
              <a:gd name="T65" fmla="*/ 14 h 144"/>
              <a:gd name="T66" fmla="*/ 51 w 102"/>
              <a:gd name="T67" fmla="*/ 0 h 144"/>
              <a:gd name="T68" fmla="*/ 80 w 102"/>
              <a:gd name="T69" fmla="*/ 23 h 144"/>
              <a:gd name="T70" fmla="*/ 80 w 102"/>
              <a:gd name="T71" fmla="*/ 23 h 144"/>
              <a:gd name="T72" fmla="*/ 51 w 102"/>
              <a:gd name="T73" fmla="*/ 11 h 144"/>
              <a:gd name="T74" fmla="*/ 23 w 102"/>
              <a:gd name="T75" fmla="*/ 22 h 144"/>
              <a:gd name="T76" fmla="*/ 23 w 102"/>
              <a:gd name="T77" fmla="*/ 23 h 144"/>
              <a:gd name="T78" fmla="*/ 11 w 102"/>
              <a:gd name="T79" fmla="*/ 51 h 144"/>
              <a:gd name="T80" fmla="*/ 15 w 102"/>
              <a:gd name="T81" fmla="*/ 67 h 144"/>
              <a:gd name="T82" fmla="*/ 24 w 102"/>
              <a:gd name="T83" fmla="*/ 80 h 144"/>
              <a:gd name="T84" fmla="*/ 25 w 102"/>
              <a:gd name="T85" fmla="*/ 81 h 144"/>
              <a:gd name="T86" fmla="*/ 30 w 102"/>
              <a:gd name="T87" fmla="*/ 86 h 144"/>
              <a:gd name="T88" fmla="*/ 45 w 102"/>
              <a:gd name="T89" fmla="*/ 108 h 144"/>
              <a:gd name="T90" fmla="*/ 57 w 102"/>
              <a:gd name="T91" fmla="*/ 108 h 144"/>
              <a:gd name="T92" fmla="*/ 73 w 102"/>
              <a:gd name="T93" fmla="*/ 86 h 144"/>
              <a:gd name="T94" fmla="*/ 78 w 102"/>
              <a:gd name="T95" fmla="*/ 81 h 144"/>
              <a:gd name="T96" fmla="*/ 78 w 102"/>
              <a:gd name="T97" fmla="*/ 80 h 144"/>
              <a:gd name="T98" fmla="*/ 88 w 102"/>
              <a:gd name="T99" fmla="*/ 67 h 144"/>
              <a:gd name="T100" fmla="*/ 91 w 102"/>
              <a:gd name="T101" fmla="*/ 51 h 144"/>
              <a:gd name="T102" fmla="*/ 80 w 102"/>
              <a:gd name="T103" fmla="*/ 23 h 144"/>
              <a:gd name="T104" fmla="*/ 62 w 102"/>
              <a:gd name="T105" fmla="*/ 131 h 144"/>
              <a:gd name="T106" fmla="*/ 62 w 102"/>
              <a:gd name="T107" fmla="*/ 131 h 144"/>
              <a:gd name="T108" fmla="*/ 41 w 102"/>
              <a:gd name="T109" fmla="*/ 131 h 144"/>
              <a:gd name="T110" fmla="*/ 41 w 102"/>
              <a:gd name="T111" fmla="*/ 138 h 144"/>
              <a:gd name="T112" fmla="*/ 62 w 102"/>
              <a:gd name="T113" fmla="*/ 138 h 144"/>
              <a:gd name="T114" fmla="*/ 62 w 102"/>
              <a:gd name="T115" fmla="*/ 131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2" h="144">
                <a:moveTo>
                  <a:pt x="38" y="124"/>
                </a:moveTo>
                <a:cubicBezTo>
                  <a:pt x="38" y="124"/>
                  <a:pt x="38" y="124"/>
                  <a:pt x="38" y="124"/>
                </a:cubicBezTo>
                <a:cubicBezTo>
                  <a:pt x="65" y="124"/>
                  <a:pt x="65" y="124"/>
                  <a:pt x="65" y="124"/>
                </a:cubicBezTo>
                <a:cubicBezTo>
                  <a:pt x="67" y="124"/>
                  <a:pt x="68" y="125"/>
                  <a:pt x="68" y="127"/>
                </a:cubicBezTo>
                <a:cubicBezTo>
                  <a:pt x="68" y="127"/>
                  <a:pt x="68" y="127"/>
                  <a:pt x="68" y="127"/>
                </a:cubicBezTo>
                <a:cubicBezTo>
                  <a:pt x="68" y="141"/>
                  <a:pt x="68" y="141"/>
                  <a:pt x="68" y="141"/>
                </a:cubicBezTo>
                <a:cubicBezTo>
                  <a:pt x="68" y="143"/>
                  <a:pt x="67" y="144"/>
                  <a:pt x="65" y="144"/>
                </a:cubicBezTo>
                <a:cubicBezTo>
                  <a:pt x="65" y="144"/>
                  <a:pt x="65" y="144"/>
                  <a:pt x="65" y="144"/>
                </a:cubicBezTo>
                <a:cubicBezTo>
                  <a:pt x="38" y="144"/>
                  <a:pt x="38" y="144"/>
                  <a:pt x="38" y="144"/>
                </a:cubicBezTo>
                <a:cubicBezTo>
                  <a:pt x="36" y="144"/>
                  <a:pt x="34" y="143"/>
                  <a:pt x="34" y="141"/>
                </a:cubicBezTo>
                <a:cubicBezTo>
                  <a:pt x="34" y="141"/>
                  <a:pt x="34" y="141"/>
                  <a:pt x="34" y="141"/>
                </a:cubicBezTo>
                <a:cubicBezTo>
                  <a:pt x="34" y="127"/>
                  <a:pt x="34" y="127"/>
                  <a:pt x="34" y="127"/>
                </a:cubicBezTo>
                <a:cubicBezTo>
                  <a:pt x="34" y="125"/>
                  <a:pt x="36" y="124"/>
                  <a:pt x="38" y="124"/>
                </a:cubicBezTo>
                <a:close/>
                <a:moveTo>
                  <a:pt x="51" y="0"/>
                </a:moveTo>
                <a:cubicBezTo>
                  <a:pt x="51" y="0"/>
                  <a:pt x="51" y="0"/>
                  <a:pt x="51" y="0"/>
                </a:cubicBezTo>
                <a:cubicBezTo>
                  <a:pt x="65" y="0"/>
                  <a:pt x="78" y="5"/>
                  <a:pt x="87" y="15"/>
                </a:cubicBezTo>
                <a:cubicBezTo>
                  <a:pt x="87" y="15"/>
                  <a:pt x="87" y="15"/>
                  <a:pt x="87" y="15"/>
                </a:cubicBezTo>
                <a:cubicBezTo>
                  <a:pt x="87" y="15"/>
                  <a:pt x="87" y="15"/>
                  <a:pt x="87" y="15"/>
                </a:cubicBezTo>
                <a:cubicBezTo>
                  <a:pt x="97" y="24"/>
                  <a:pt x="102" y="37"/>
                  <a:pt x="102" y="51"/>
                </a:cubicBezTo>
                <a:cubicBezTo>
                  <a:pt x="102" y="58"/>
                  <a:pt x="101" y="65"/>
                  <a:pt x="98" y="72"/>
                </a:cubicBezTo>
                <a:cubicBezTo>
                  <a:pt x="95" y="78"/>
                  <a:pt x="91" y="84"/>
                  <a:pt x="86" y="89"/>
                </a:cubicBezTo>
                <a:cubicBezTo>
                  <a:pt x="85" y="90"/>
                  <a:pt x="82" y="92"/>
                  <a:pt x="81" y="94"/>
                </a:cubicBezTo>
                <a:cubicBezTo>
                  <a:pt x="73" y="101"/>
                  <a:pt x="69" y="105"/>
                  <a:pt x="68" y="114"/>
                </a:cubicBezTo>
                <a:cubicBezTo>
                  <a:pt x="67" y="117"/>
                  <a:pt x="65" y="119"/>
                  <a:pt x="62" y="119"/>
                </a:cubicBezTo>
                <a:cubicBezTo>
                  <a:pt x="41" y="119"/>
                  <a:pt x="41" y="119"/>
                  <a:pt x="41" y="119"/>
                </a:cubicBezTo>
                <a:cubicBezTo>
                  <a:pt x="38" y="119"/>
                  <a:pt x="35" y="117"/>
                  <a:pt x="35" y="114"/>
                </a:cubicBezTo>
                <a:cubicBezTo>
                  <a:pt x="34" y="105"/>
                  <a:pt x="30" y="101"/>
                  <a:pt x="22" y="94"/>
                </a:cubicBezTo>
                <a:cubicBezTo>
                  <a:pt x="20" y="92"/>
                  <a:pt x="18" y="90"/>
                  <a:pt x="17" y="89"/>
                </a:cubicBezTo>
                <a:cubicBezTo>
                  <a:pt x="17" y="89"/>
                  <a:pt x="17" y="89"/>
                  <a:pt x="17" y="89"/>
                </a:cubicBezTo>
                <a:cubicBezTo>
                  <a:pt x="12" y="84"/>
                  <a:pt x="7" y="78"/>
                  <a:pt x="5" y="72"/>
                </a:cubicBezTo>
                <a:cubicBezTo>
                  <a:pt x="2" y="65"/>
                  <a:pt x="0" y="58"/>
                  <a:pt x="0" y="51"/>
                </a:cubicBezTo>
                <a:cubicBezTo>
                  <a:pt x="0" y="37"/>
                  <a:pt x="6" y="24"/>
                  <a:pt x="15" y="15"/>
                </a:cubicBezTo>
                <a:cubicBezTo>
                  <a:pt x="16" y="14"/>
                  <a:pt x="16" y="14"/>
                  <a:pt x="16" y="14"/>
                </a:cubicBezTo>
                <a:cubicBezTo>
                  <a:pt x="25" y="5"/>
                  <a:pt x="37" y="0"/>
                  <a:pt x="51" y="0"/>
                </a:cubicBezTo>
                <a:close/>
                <a:moveTo>
                  <a:pt x="80" y="23"/>
                </a:moveTo>
                <a:cubicBezTo>
                  <a:pt x="80" y="23"/>
                  <a:pt x="80" y="23"/>
                  <a:pt x="80" y="23"/>
                </a:cubicBezTo>
                <a:cubicBezTo>
                  <a:pt x="72" y="15"/>
                  <a:pt x="62" y="11"/>
                  <a:pt x="51" y="11"/>
                </a:cubicBezTo>
                <a:cubicBezTo>
                  <a:pt x="40" y="11"/>
                  <a:pt x="31" y="15"/>
                  <a:pt x="23" y="22"/>
                </a:cubicBezTo>
                <a:cubicBezTo>
                  <a:pt x="23" y="23"/>
                  <a:pt x="23" y="23"/>
                  <a:pt x="23" y="23"/>
                </a:cubicBezTo>
                <a:cubicBezTo>
                  <a:pt x="16" y="30"/>
                  <a:pt x="11" y="40"/>
                  <a:pt x="11" y="51"/>
                </a:cubicBezTo>
                <a:cubicBezTo>
                  <a:pt x="11" y="57"/>
                  <a:pt x="13" y="62"/>
                  <a:pt x="15" y="67"/>
                </a:cubicBezTo>
                <a:cubicBezTo>
                  <a:pt x="17" y="72"/>
                  <a:pt x="20" y="77"/>
                  <a:pt x="24" y="80"/>
                </a:cubicBezTo>
                <a:cubicBezTo>
                  <a:pt x="25" y="81"/>
                  <a:pt x="25" y="81"/>
                  <a:pt x="25" y="81"/>
                </a:cubicBezTo>
                <a:cubicBezTo>
                  <a:pt x="27" y="83"/>
                  <a:pt x="29" y="84"/>
                  <a:pt x="30" y="86"/>
                </a:cubicBezTo>
                <a:cubicBezTo>
                  <a:pt x="38" y="93"/>
                  <a:pt x="43" y="98"/>
                  <a:pt x="45" y="108"/>
                </a:cubicBezTo>
                <a:cubicBezTo>
                  <a:pt x="57" y="108"/>
                  <a:pt x="57" y="108"/>
                  <a:pt x="57" y="108"/>
                </a:cubicBezTo>
                <a:cubicBezTo>
                  <a:pt x="60" y="98"/>
                  <a:pt x="65" y="93"/>
                  <a:pt x="73" y="86"/>
                </a:cubicBezTo>
                <a:cubicBezTo>
                  <a:pt x="74" y="84"/>
                  <a:pt x="75" y="83"/>
                  <a:pt x="78" y="81"/>
                </a:cubicBezTo>
                <a:cubicBezTo>
                  <a:pt x="78" y="80"/>
                  <a:pt x="78" y="80"/>
                  <a:pt x="78" y="80"/>
                </a:cubicBezTo>
                <a:cubicBezTo>
                  <a:pt x="82" y="77"/>
                  <a:pt x="85" y="72"/>
                  <a:pt x="88" y="67"/>
                </a:cubicBezTo>
                <a:cubicBezTo>
                  <a:pt x="90" y="62"/>
                  <a:pt x="91" y="57"/>
                  <a:pt x="91" y="51"/>
                </a:cubicBezTo>
                <a:cubicBezTo>
                  <a:pt x="91" y="40"/>
                  <a:pt x="87" y="30"/>
                  <a:pt x="80" y="23"/>
                </a:cubicBezTo>
                <a:close/>
                <a:moveTo>
                  <a:pt x="62" y="131"/>
                </a:moveTo>
                <a:cubicBezTo>
                  <a:pt x="62" y="131"/>
                  <a:pt x="62" y="131"/>
                  <a:pt x="62" y="131"/>
                </a:cubicBezTo>
                <a:cubicBezTo>
                  <a:pt x="41" y="131"/>
                  <a:pt x="41" y="131"/>
                  <a:pt x="41" y="131"/>
                </a:cubicBezTo>
                <a:cubicBezTo>
                  <a:pt x="41" y="138"/>
                  <a:pt x="41" y="138"/>
                  <a:pt x="41" y="138"/>
                </a:cubicBezTo>
                <a:cubicBezTo>
                  <a:pt x="62" y="138"/>
                  <a:pt x="62" y="138"/>
                  <a:pt x="62" y="138"/>
                </a:cubicBezTo>
                <a:cubicBezTo>
                  <a:pt x="62" y="131"/>
                  <a:pt x="62" y="131"/>
                  <a:pt x="62" y="131"/>
                </a:cubicBezTo>
                <a:close/>
              </a:path>
            </a:pathLst>
          </a:custGeom>
          <a:solidFill>
            <a:schemeClr val="bg1"/>
          </a:solidFill>
          <a:ln>
            <a:noFill/>
          </a:ln>
        </p:spPr>
        <p:txBody>
          <a:bodyPr/>
          <a:lstStyle/>
          <a:p>
            <a:endParaRPr lang="zh-CN" altLang="en-US" sz="2133">
              <a:solidFill>
                <a:schemeClr val="tx1">
                  <a:lumMod val="85000"/>
                  <a:lumOff val="15000"/>
                </a:schemeClr>
              </a:solidFill>
            </a:endParaRPr>
          </a:p>
        </p:txBody>
      </p:sp>
      <p:sp>
        <p:nvSpPr>
          <p:cNvPr id="22" name="文本框 1"/>
          <p:cNvSpPr txBox="1">
            <a:spLocks noChangeArrowheads="1"/>
          </p:cNvSpPr>
          <p:nvPr/>
        </p:nvSpPr>
        <p:spPr bwMode="auto">
          <a:xfrm>
            <a:off x="205292" y="1410375"/>
            <a:ext cx="844199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r">
              <a:spcBef>
                <a:spcPct val="0"/>
              </a:spcBef>
              <a:buFontTx/>
              <a:buNone/>
            </a:pPr>
            <a:endParaRPr lang="en-US" altLang="zh-CN" sz="1400" b="1" dirty="0">
              <a:solidFill>
                <a:schemeClr val="tx1">
                  <a:lumMod val="85000"/>
                  <a:lumOff val="15000"/>
                </a:schemeClr>
              </a:solidFill>
              <a:latin typeface="微软雅黑" panose="020B0503020204020204" pitchFamily="34" charset="-122"/>
              <a:ea typeface="微软雅黑" panose="020B0503020204020204" pitchFamily="34" charset="-122"/>
            </a:endParaRPr>
          </a:p>
          <a:p>
            <a:pPr algn="r">
              <a:spcBef>
                <a:spcPct val="0"/>
              </a:spcBef>
              <a:buFontTx/>
              <a:buNone/>
            </a:pPr>
            <a:endParaRPr lang="zh-CN" altLang="en-US" sz="14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29" name="矩形 28">
            <a:extLst>
              <a:ext uri="{FF2B5EF4-FFF2-40B4-BE49-F238E27FC236}">
                <a16:creationId xmlns:a16="http://schemas.microsoft.com/office/drawing/2014/main" id="{F636C7F1-7E0D-4A83-9340-89DA03D37B21}"/>
              </a:ext>
            </a:extLst>
          </p:cNvPr>
          <p:cNvSpPr/>
          <p:nvPr/>
        </p:nvSpPr>
        <p:spPr>
          <a:xfrm>
            <a:off x="371944" y="1410375"/>
            <a:ext cx="3563853" cy="2585323"/>
          </a:xfrm>
          <a:prstGeom prst="rect">
            <a:avLst/>
          </a:prstGeom>
        </p:spPr>
        <p:txBody>
          <a:bodyPr wrap="square" lIns="91440" tIns="45720" rIns="91440" bIns="45720">
            <a:spAutoFit/>
          </a:bodyPr>
          <a:lstStyle/>
          <a:p>
            <a:pPr algn="ctr" defTabSz="1625479">
              <a:defRPr/>
            </a:pPr>
            <a:r>
              <a:rPr lang="zh-CN" altLang="en-US" dirty="0">
                <a:solidFill>
                  <a:schemeClr val="tx1">
                    <a:lumMod val="75000"/>
                    <a:lumOff val="25000"/>
                  </a:schemeClr>
                </a:solidFill>
                <a:latin typeface="微软雅黑" pitchFamily="34" charset="-122"/>
                <a:ea typeface="微软雅黑" pitchFamily="34" charset="-122"/>
              </a:rPr>
              <a:t>设计关键</a:t>
            </a:r>
            <a:r>
              <a:rPr lang="en-US" altLang="zh-CN" dirty="0">
                <a:solidFill>
                  <a:schemeClr val="tx1">
                    <a:lumMod val="75000"/>
                    <a:lumOff val="25000"/>
                  </a:schemeClr>
                </a:solidFill>
                <a:latin typeface="微软雅黑" pitchFamily="34" charset="-122"/>
                <a:ea typeface="微软雅黑" pitchFamily="34" charset="-122"/>
              </a:rPr>
              <a:t>1</a:t>
            </a:r>
            <a:r>
              <a:rPr lang="zh-CN" altLang="en-US" dirty="0">
                <a:solidFill>
                  <a:schemeClr val="tx1">
                    <a:lumMod val="75000"/>
                    <a:lumOff val="25000"/>
                  </a:schemeClr>
                </a:solidFill>
                <a:latin typeface="微软雅黑" pitchFamily="34" charset="-122"/>
                <a:ea typeface="微软雅黑" pitchFamily="34" charset="-122"/>
              </a:rPr>
              <a:t>：</a:t>
            </a:r>
            <a:r>
              <a:rPr lang="zh-CN" altLang="en-US" b="1" dirty="0"/>
              <a:t>固定大小的输出压缩</a:t>
            </a:r>
            <a:endParaRPr lang="en-US" altLang="zh-CN" b="1" dirty="0"/>
          </a:p>
          <a:p>
            <a:pPr algn="ctr" defTabSz="1625479">
              <a:defRPr/>
            </a:pPr>
            <a:r>
              <a:rPr lang="zh-CN" altLang="en-US" b="1" dirty="0"/>
              <a:t> </a:t>
            </a:r>
            <a:endParaRPr lang="en-US" altLang="zh-CN" b="1" dirty="0"/>
          </a:p>
          <a:p>
            <a:pPr algn="ctr" defTabSz="1625479">
              <a:defRPr/>
            </a:pPr>
            <a:r>
              <a:rPr lang="zh-CN" altLang="en-US" b="1" dirty="0"/>
              <a:t> </a:t>
            </a:r>
            <a:r>
              <a:rPr lang="zh-CN" altLang="en-US" dirty="0">
                <a:latin typeface="宋体" panose="02010600030101010101" pitchFamily="2" charset="-122"/>
                <a:ea typeface="宋体" panose="02010600030101010101" pitchFamily="2" charset="-122"/>
                <a:cs typeface="Times New Roman" panose="02020603050405020304" pitchFamily="18" charset="0"/>
              </a:rPr>
              <a:t>为了生成固定大小的输出，使用滑动窗口压缩文件数据</a:t>
            </a:r>
            <a:endParaRPr lang="en-US" altLang="zh-CN" dirty="0">
              <a:latin typeface="宋体" panose="02010600030101010101" pitchFamily="2" charset="-122"/>
              <a:ea typeface="宋体" panose="02010600030101010101" pitchFamily="2" charset="-122"/>
              <a:cs typeface="Times New Roman" panose="02020603050405020304" pitchFamily="18" charset="0"/>
            </a:endParaRPr>
          </a:p>
          <a:p>
            <a:pPr algn="ctr" defTabSz="1625479">
              <a:defRPr/>
            </a:pPr>
            <a:endParaRPr lang="en-US" altLang="zh-CN" dirty="0">
              <a:latin typeface="宋体" panose="02010600030101010101" pitchFamily="2" charset="-122"/>
              <a:ea typeface="宋体" panose="02010600030101010101" pitchFamily="2" charset="-122"/>
              <a:cs typeface="Times New Roman" panose="02020603050405020304" pitchFamily="18" charset="0"/>
            </a:endParaRPr>
          </a:p>
          <a:p>
            <a:pPr algn="ctr" defTabSz="1625479">
              <a:defRPr/>
            </a:pPr>
            <a:endParaRPr lang="en-US" altLang="zh-CN" dirty="0">
              <a:latin typeface="宋体" panose="02010600030101010101" pitchFamily="2" charset="-122"/>
              <a:ea typeface="宋体" panose="02010600030101010101" pitchFamily="2" charset="-122"/>
              <a:cs typeface="Times New Roman" panose="02020603050405020304" pitchFamily="18" charset="0"/>
            </a:endParaRPr>
          </a:p>
          <a:p>
            <a:pPr algn="ctr" defTabSz="1625479">
              <a:defRPr/>
            </a:pPr>
            <a:endParaRPr lang="en-US" altLang="zh-CN" dirty="0">
              <a:latin typeface="宋体" panose="02010600030101010101" pitchFamily="2" charset="-122"/>
              <a:ea typeface="宋体" panose="02010600030101010101" pitchFamily="2" charset="-122"/>
              <a:cs typeface="Times New Roman" panose="02020603050405020304" pitchFamily="18" charset="0"/>
            </a:endParaRPr>
          </a:p>
          <a:p>
            <a:pPr algn="ctr" defTabSz="1625479">
              <a:defRPr/>
            </a:pPr>
            <a:endParaRPr lang="en-US" altLang="zh-CN" dirty="0">
              <a:latin typeface="宋体" panose="02010600030101010101" pitchFamily="2" charset="-122"/>
              <a:ea typeface="宋体" panose="02010600030101010101" pitchFamily="2" charset="-122"/>
              <a:cs typeface="Times New Roman" panose="02020603050405020304" pitchFamily="18" charset="0"/>
            </a:endParaRPr>
          </a:p>
          <a:p>
            <a:pPr algn="ctr" defTabSz="1625479">
              <a:defRPr/>
            </a:pPr>
            <a:r>
              <a:rPr lang="zh-CN" altLang="en-US" b="1" kern="0" dirty="0">
                <a:solidFill>
                  <a:prstClr val="white"/>
                </a:solidFill>
                <a:latin typeface="微软雅黑" pitchFamily="34" charset="-122"/>
                <a:ea typeface="微软雅黑" pitchFamily="34" charset="-122"/>
              </a:rPr>
              <a:t>为了本内容</a:t>
            </a:r>
            <a:endParaRPr lang="en-US" altLang="zh-CN" b="1" kern="0" dirty="0">
              <a:solidFill>
                <a:prstClr val="white"/>
              </a:solidFill>
              <a:latin typeface="微软雅黑" pitchFamily="34" charset="-122"/>
              <a:ea typeface="微软雅黑" pitchFamily="34" charset="-122"/>
            </a:endParaRPr>
          </a:p>
        </p:txBody>
      </p:sp>
      <p:sp>
        <p:nvSpPr>
          <p:cNvPr id="3" name="文本框 2">
            <a:extLst>
              <a:ext uri="{FF2B5EF4-FFF2-40B4-BE49-F238E27FC236}">
                <a16:creationId xmlns:a16="http://schemas.microsoft.com/office/drawing/2014/main" id="{CEFB9E56-B35A-47B9-8D30-A1F25894BCC7}"/>
              </a:ext>
            </a:extLst>
          </p:cNvPr>
          <p:cNvSpPr txBox="1"/>
          <p:nvPr/>
        </p:nvSpPr>
        <p:spPr>
          <a:xfrm>
            <a:off x="6471821" y="1755956"/>
            <a:ext cx="5060272" cy="1477328"/>
          </a:xfrm>
          <a:prstGeom prst="rect">
            <a:avLst/>
          </a:prstGeom>
          <a:noFill/>
        </p:spPr>
        <p:txBody>
          <a:bodyPr wrap="square" rtlCol="0">
            <a:spAutoFit/>
          </a:bodyPr>
          <a:lstStyle/>
          <a:p>
            <a:r>
              <a:rPr lang="zh-CN" altLang="en-US" dirty="0"/>
              <a:t>优点： 压缩率提高</a:t>
            </a:r>
            <a:endParaRPr lang="en-US" altLang="zh-CN" dirty="0"/>
          </a:p>
          <a:p>
            <a:endParaRPr lang="en-US" altLang="zh-CN" dirty="0"/>
          </a:p>
          <a:p>
            <a:r>
              <a:rPr lang="en-US" altLang="zh-CN" dirty="0"/>
              <a:t>            </a:t>
            </a:r>
            <a:r>
              <a:rPr lang="zh-CN" altLang="en-US" dirty="0"/>
              <a:t>仅处理包含请求数据的压缩块</a:t>
            </a:r>
            <a:endParaRPr lang="en-US" altLang="zh-CN" dirty="0"/>
          </a:p>
          <a:p>
            <a:endParaRPr lang="en-US" altLang="zh-CN" dirty="0"/>
          </a:p>
          <a:p>
            <a:r>
              <a:rPr lang="en-US" altLang="zh-CN" dirty="0"/>
              <a:t>            </a:t>
            </a:r>
            <a:r>
              <a:rPr lang="zh-CN" altLang="en-US" dirty="0"/>
              <a:t>使就地解压缩成为可能</a:t>
            </a:r>
            <a:r>
              <a:rPr lang="en-US" altLang="zh-CN" dirty="0"/>
              <a:t>       </a:t>
            </a:r>
            <a:endParaRPr lang="zh-CN" altLang="en-US" dirty="0"/>
          </a:p>
        </p:txBody>
      </p:sp>
      <p:sp>
        <p:nvSpPr>
          <p:cNvPr id="13" name="矩形 12">
            <a:extLst>
              <a:ext uri="{FF2B5EF4-FFF2-40B4-BE49-F238E27FC236}">
                <a16:creationId xmlns:a16="http://schemas.microsoft.com/office/drawing/2014/main" id="{ED3834D6-9AC1-4C83-A8D5-7E217DBEDF18}"/>
              </a:ext>
            </a:extLst>
          </p:cNvPr>
          <p:cNvSpPr/>
          <p:nvPr/>
        </p:nvSpPr>
        <p:spPr>
          <a:xfrm>
            <a:off x="362509" y="3441680"/>
            <a:ext cx="3582546" cy="3416320"/>
          </a:xfrm>
          <a:prstGeom prst="rect">
            <a:avLst/>
          </a:prstGeom>
        </p:spPr>
        <p:txBody>
          <a:bodyPr wrap="square" lIns="91440" tIns="45720" rIns="91440" bIns="45720">
            <a:spAutoFit/>
          </a:bodyPr>
          <a:lstStyle/>
          <a:p>
            <a:pPr algn="ctr" defTabSz="1625479">
              <a:defRPr/>
            </a:pPr>
            <a:r>
              <a:rPr lang="zh-CN" altLang="en-US" dirty="0">
                <a:solidFill>
                  <a:schemeClr val="tx1">
                    <a:lumMod val="75000"/>
                    <a:lumOff val="25000"/>
                  </a:schemeClr>
                </a:solidFill>
                <a:latin typeface="微软雅黑" pitchFamily="34" charset="-122"/>
                <a:ea typeface="微软雅黑" pitchFamily="34" charset="-122"/>
              </a:rPr>
              <a:t>设计关键</a:t>
            </a:r>
            <a:r>
              <a:rPr lang="en-US" altLang="zh-CN" dirty="0">
                <a:solidFill>
                  <a:schemeClr val="tx1">
                    <a:lumMod val="75000"/>
                    <a:lumOff val="25000"/>
                  </a:schemeClr>
                </a:solidFill>
                <a:latin typeface="微软雅黑" pitchFamily="34" charset="-122"/>
                <a:ea typeface="微软雅黑" pitchFamily="34" charset="-122"/>
              </a:rPr>
              <a:t>2</a:t>
            </a:r>
            <a:r>
              <a:rPr lang="zh-CN" altLang="en-US" dirty="0">
                <a:solidFill>
                  <a:schemeClr val="tx1">
                    <a:lumMod val="75000"/>
                    <a:lumOff val="25000"/>
                  </a:schemeClr>
                </a:solidFill>
                <a:latin typeface="微软雅黑" pitchFamily="34" charset="-122"/>
                <a:ea typeface="微软雅黑" pitchFamily="34" charset="-122"/>
              </a:rPr>
              <a:t>：</a:t>
            </a:r>
            <a:r>
              <a:rPr lang="zh-CN" altLang="en-US" b="1" dirty="0">
                <a:solidFill>
                  <a:schemeClr val="tx1">
                    <a:lumMod val="75000"/>
                    <a:lumOff val="25000"/>
                  </a:schemeClr>
                </a:solidFill>
                <a:latin typeface="微软雅黑" pitchFamily="34" charset="-122"/>
                <a:ea typeface="微软雅黑" pitchFamily="34" charset="-122"/>
              </a:rPr>
              <a:t>缓存</a:t>
            </a:r>
            <a:r>
              <a:rPr lang="en-US" altLang="zh-CN" b="1" dirty="0">
                <a:solidFill>
                  <a:schemeClr val="tx1">
                    <a:lumMod val="75000"/>
                    <a:lumOff val="25000"/>
                  </a:schemeClr>
                </a:solidFill>
                <a:latin typeface="微软雅黑" pitchFamily="34" charset="-122"/>
                <a:ea typeface="微软雅黑" pitchFamily="34" charset="-122"/>
              </a:rPr>
              <a:t>I/O</a:t>
            </a:r>
            <a:r>
              <a:rPr lang="zh-CN" altLang="en-US" b="1" dirty="0">
                <a:solidFill>
                  <a:schemeClr val="tx1">
                    <a:lumMod val="75000"/>
                    <a:lumOff val="25000"/>
                  </a:schemeClr>
                </a:solidFill>
                <a:latin typeface="微软雅黑" pitchFamily="34" charset="-122"/>
                <a:ea typeface="微软雅黑" pitchFamily="34" charset="-122"/>
              </a:rPr>
              <a:t>和就地</a:t>
            </a:r>
            <a:r>
              <a:rPr lang="en-US" altLang="zh-CN" b="1" dirty="0">
                <a:solidFill>
                  <a:schemeClr val="tx1">
                    <a:lumMod val="75000"/>
                    <a:lumOff val="25000"/>
                  </a:schemeClr>
                </a:solidFill>
                <a:latin typeface="微软雅黑" pitchFamily="34" charset="-122"/>
                <a:ea typeface="微软雅黑" pitchFamily="34" charset="-122"/>
              </a:rPr>
              <a:t>I/O</a:t>
            </a:r>
          </a:p>
          <a:p>
            <a:pPr algn="ctr" defTabSz="1625479">
              <a:defRPr/>
            </a:pPr>
            <a:r>
              <a:rPr lang="en-US" altLang="zh-CN" dirty="0" err="1">
                <a:latin typeface="宋体" panose="02010600030101010101" pitchFamily="2" charset="-122"/>
                <a:ea typeface="宋体" panose="02010600030101010101" pitchFamily="2" charset="-122"/>
                <a:cs typeface="Times New Roman" panose="02020603050405020304" pitchFamily="18" charset="0"/>
              </a:rPr>
              <a:t>EROFS</a:t>
            </a:r>
            <a:r>
              <a:rPr lang="zh-CN" altLang="zh-CN" dirty="0">
                <a:latin typeface="宋体" panose="02010600030101010101" pitchFamily="2" charset="-122"/>
                <a:ea typeface="宋体" panose="02010600030101010101" pitchFamily="2" charset="-122"/>
                <a:cs typeface="Times New Roman" panose="02020603050405020304" pitchFamily="18" charset="0"/>
              </a:rPr>
              <a:t>将缓存的</a:t>
            </a:r>
            <a:r>
              <a:rPr lang="en-US" altLang="zh-CN" dirty="0">
                <a:latin typeface="宋体" panose="02010600030101010101" pitchFamily="2" charset="-122"/>
                <a:ea typeface="宋体" panose="02010600030101010101" pitchFamily="2" charset="-122"/>
                <a:cs typeface="Times New Roman" panose="02020603050405020304" pitchFamily="18" charset="0"/>
              </a:rPr>
              <a:t>I / O</a:t>
            </a:r>
            <a:r>
              <a:rPr lang="zh-CN" altLang="zh-CN" dirty="0">
                <a:latin typeface="宋体" panose="02010600030101010101" pitchFamily="2" charset="-122"/>
                <a:ea typeface="宋体" panose="02010600030101010101" pitchFamily="2" charset="-122"/>
                <a:cs typeface="Times New Roman" panose="02020603050405020304" pitchFamily="18" charset="0"/>
              </a:rPr>
              <a:t>用于将被部分解压缩的压缩块</a:t>
            </a:r>
            <a:endParaRPr lang="en-US" altLang="zh-CN" dirty="0">
              <a:latin typeface="宋体" panose="02010600030101010101" pitchFamily="2" charset="-122"/>
              <a:ea typeface="宋体" panose="02010600030101010101" pitchFamily="2" charset="-122"/>
              <a:cs typeface="Times New Roman" panose="02020603050405020304" pitchFamily="18" charset="0"/>
            </a:endParaRPr>
          </a:p>
          <a:p>
            <a:pPr algn="ctr" defTabSz="1625479">
              <a:defRPr/>
            </a:pPr>
            <a:endParaRPr lang="en-US" altLang="zh-CN" dirty="0">
              <a:latin typeface="宋体" panose="02010600030101010101" pitchFamily="2" charset="-122"/>
              <a:ea typeface="宋体" panose="02010600030101010101" pitchFamily="2" charset="-122"/>
              <a:cs typeface="Times New Roman" panose="02020603050405020304" pitchFamily="18" charset="0"/>
            </a:endParaRPr>
          </a:p>
          <a:p>
            <a:pPr algn="ctr" defTabSz="1625479">
              <a:defRPr/>
            </a:pPr>
            <a:r>
              <a:rPr lang="zh-CN" altLang="zh-CN" dirty="0">
                <a:latin typeface="宋体" panose="02010600030101010101" pitchFamily="2" charset="-122"/>
                <a:ea typeface="宋体" panose="02010600030101010101" pitchFamily="2" charset="-122"/>
                <a:cs typeface="Times New Roman" panose="02020603050405020304" pitchFamily="18" charset="0"/>
              </a:rPr>
              <a:t>对于就地</a:t>
            </a:r>
            <a:r>
              <a:rPr lang="en-US" altLang="zh-CN" dirty="0">
                <a:latin typeface="宋体" panose="02010600030101010101" pitchFamily="2" charset="-122"/>
                <a:ea typeface="宋体" panose="02010600030101010101" pitchFamily="2" charset="-122"/>
                <a:cs typeface="Times New Roman" panose="02020603050405020304" pitchFamily="18" charset="0"/>
              </a:rPr>
              <a:t>I / O</a:t>
            </a:r>
            <a:r>
              <a:rPr lang="zh-CN" altLang="zh-CN" dirty="0">
                <a:latin typeface="宋体" panose="02010600030101010101" pitchFamily="2" charset="-122"/>
                <a:ea typeface="宋体" panose="02010600030101010101" pitchFamily="2" charset="-122"/>
                <a:cs typeface="Times New Roman" panose="02020603050405020304" pitchFamily="18" charset="0"/>
              </a:rPr>
              <a:t>，</a:t>
            </a:r>
            <a:r>
              <a:rPr lang="en-US" altLang="zh-CN" dirty="0" err="1">
                <a:latin typeface="宋体" panose="02010600030101010101" pitchFamily="2" charset="-122"/>
                <a:ea typeface="宋体" panose="02010600030101010101" pitchFamily="2" charset="-122"/>
                <a:cs typeface="Times New Roman" panose="02020603050405020304" pitchFamily="18" charset="0"/>
              </a:rPr>
              <a:t>EROFS</a:t>
            </a:r>
            <a:r>
              <a:rPr lang="zh-CN" altLang="zh-CN" dirty="0">
                <a:latin typeface="宋体" panose="02010600030101010101" pitchFamily="2" charset="-122"/>
                <a:ea typeface="宋体" panose="02010600030101010101" pitchFamily="2" charset="-122"/>
                <a:cs typeface="Times New Roman" panose="02020603050405020304" pitchFamily="18" charset="0"/>
              </a:rPr>
              <a:t>使用最后一个可重复使用的页面来初始化</a:t>
            </a:r>
            <a:r>
              <a:rPr lang="en-US" altLang="zh-CN" dirty="0">
                <a:latin typeface="宋体" panose="02010600030101010101" pitchFamily="2" charset="-122"/>
                <a:ea typeface="宋体" panose="02010600030101010101" pitchFamily="2" charset="-122"/>
                <a:cs typeface="Times New Roman" panose="02020603050405020304" pitchFamily="18" charset="0"/>
              </a:rPr>
              <a:t>I / O</a:t>
            </a:r>
            <a:r>
              <a:rPr lang="zh-CN" altLang="zh-CN" dirty="0">
                <a:latin typeface="宋体" panose="02010600030101010101" pitchFamily="2" charset="-122"/>
                <a:ea typeface="宋体" panose="02010600030101010101" pitchFamily="2" charset="-122"/>
                <a:cs typeface="Times New Roman" panose="02020603050405020304" pitchFamily="18" charset="0"/>
              </a:rPr>
              <a:t>请求</a:t>
            </a:r>
            <a:endParaRPr lang="en-US" altLang="zh-CN" dirty="0">
              <a:latin typeface="宋体" panose="02010600030101010101" pitchFamily="2" charset="-122"/>
              <a:ea typeface="宋体" panose="02010600030101010101" pitchFamily="2" charset="-122"/>
              <a:cs typeface="Times New Roman" panose="02020603050405020304" pitchFamily="18" charset="0"/>
            </a:endParaRPr>
          </a:p>
          <a:p>
            <a:pPr algn="ctr" defTabSz="1625479">
              <a:defRPr/>
            </a:pPr>
            <a:r>
              <a:rPr lang="zh-CN" altLang="en-US" b="1" dirty="0"/>
              <a:t> </a:t>
            </a:r>
            <a:endParaRPr lang="en-US" altLang="zh-CN" b="1" dirty="0"/>
          </a:p>
          <a:p>
            <a:pPr algn="ctr" defTabSz="1625479">
              <a:defRPr/>
            </a:pPr>
            <a:r>
              <a:rPr lang="zh-CN" altLang="en-US" b="1" dirty="0"/>
              <a:t> </a:t>
            </a:r>
            <a:endParaRPr lang="en-US" altLang="zh-CN" dirty="0">
              <a:latin typeface="宋体" panose="02010600030101010101" pitchFamily="2" charset="-122"/>
              <a:ea typeface="宋体" panose="02010600030101010101" pitchFamily="2" charset="-122"/>
              <a:cs typeface="Times New Roman" panose="02020603050405020304" pitchFamily="18" charset="0"/>
            </a:endParaRPr>
          </a:p>
          <a:p>
            <a:pPr algn="ctr" defTabSz="1625479">
              <a:defRPr/>
            </a:pPr>
            <a:endParaRPr lang="en-US" altLang="zh-CN" dirty="0">
              <a:latin typeface="宋体" panose="02010600030101010101" pitchFamily="2" charset="-122"/>
              <a:ea typeface="宋体" panose="02010600030101010101" pitchFamily="2" charset="-122"/>
              <a:cs typeface="Times New Roman" panose="02020603050405020304" pitchFamily="18" charset="0"/>
            </a:endParaRPr>
          </a:p>
          <a:p>
            <a:pPr algn="ctr" defTabSz="1625479">
              <a:defRPr/>
            </a:pPr>
            <a:endParaRPr lang="en-US" altLang="zh-CN" dirty="0">
              <a:latin typeface="宋体" panose="02010600030101010101" pitchFamily="2" charset="-122"/>
              <a:ea typeface="宋体" panose="02010600030101010101" pitchFamily="2" charset="-122"/>
              <a:cs typeface="Times New Roman" panose="02020603050405020304" pitchFamily="18" charset="0"/>
            </a:endParaRPr>
          </a:p>
          <a:p>
            <a:pPr algn="ctr" defTabSz="1625479">
              <a:defRPr/>
            </a:pPr>
            <a:endParaRPr lang="en-US" altLang="zh-CN" dirty="0">
              <a:latin typeface="宋体" panose="02010600030101010101" pitchFamily="2" charset="-122"/>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203895093"/>
      </p:ext>
    </p:extLst>
  </p:cSld>
  <p:clrMapOvr>
    <a:masterClrMapping/>
  </p:clrMapOvr>
  <mc:AlternateContent xmlns:mc="http://schemas.openxmlformats.org/markup-compatibility/2006" xmlns:p14="http://schemas.microsoft.com/office/powerpoint/2010/main">
    <mc:Choice Requires="p14">
      <p:transition spd="slow" p14:dur="1500" advTm="0">
        <p:split orient="vert"/>
      </p:transition>
    </mc:Choice>
    <mc:Fallback xmlns="">
      <p:transition spd="slow" advTm="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Effect transition="in" filter="fade">
                                      <p:cBhvr>
                                        <p:cTn id="9" dur="500"/>
                                        <p:tgtEl>
                                          <p:spTgt spid="11"/>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p:cTn id="13" dur="500" fill="hold"/>
                                        <p:tgtEl>
                                          <p:spTgt spid="10"/>
                                        </p:tgtEl>
                                        <p:attrNameLst>
                                          <p:attrName>ppt_w</p:attrName>
                                        </p:attrNameLst>
                                      </p:cBhvr>
                                      <p:tavLst>
                                        <p:tav tm="0">
                                          <p:val>
                                            <p:fltVal val="0"/>
                                          </p:val>
                                        </p:tav>
                                        <p:tav tm="100000">
                                          <p:val>
                                            <p:strVal val="#ppt_w"/>
                                          </p:val>
                                        </p:tav>
                                      </p:tavLst>
                                    </p:anim>
                                    <p:anim calcmode="lin" valueType="num">
                                      <p:cBhvr>
                                        <p:cTn id="14" dur="500" fill="hold"/>
                                        <p:tgtEl>
                                          <p:spTgt spid="10"/>
                                        </p:tgtEl>
                                        <p:attrNameLst>
                                          <p:attrName>ppt_h</p:attrName>
                                        </p:attrNameLst>
                                      </p:cBhvr>
                                      <p:tavLst>
                                        <p:tav tm="0">
                                          <p:val>
                                            <p:fltVal val="0"/>
                                          </p:val>
                                        </p:tav>
                                        <p:tav tm="100000">
                                          <p:val>
                                            <p:strVal val="#ppt_h"/>
                                          </p:val>
                                        </p:tav>
                                      </p:tavLst>
                                    </p:anim>
                                    <p:animEffect transition="in" filter="fade">
                                      <p:cBhvr>
                                        <p:cTn id="15" dur="500"/>
                                        <p:tgtEl>
                                          <p:spTgt spid="10"/>
                                        </p:tgtEl>
                                      </p:cBhvr>
                                    </p:animEffect>
                                  </p:childTnLst>
                                </p:cTn>
                              </p:par>
                            </p:childTnLst>
                          </p:cTn>
                        </p:par>
                        <p:par>
                          <p:cTn id="16" fill="hold">
                            <p:stCondLst>
                              <p:cond delay="1000"/>
                            </p:stCondLst>
                            <p:childTnLst>
                              <p:par>
                                <p:cTn id="17" presetID="53" presetClass="entr" presetSubtype="16" fill="hold" grpId="0" nodeType="after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p:cTn id="19" dur="500" fill="hold"/>
                                        <p:tgtEl>
                                          <p:spTgt spid="12"/>
                                        </p:tgtEl>
                                        <p:attrNameLst>
                                          <p:attrName>ppt_w</p:attrName>
                                        </p:attrNameLst>
                                      </p:cBhvr>
                                      <p:tavLst>
                                        <p:tav tm="0">
                                          <p:val>
                                            <p:fltVal val="0"/>
                                          </p:val>
                                        </p:tav>
                                        <p:tav tm="100000">
                                          <p:val>
                                            <p:strVal val="#ppt_w"/>
                                          </p:val>
                                        </p:tav>
                                      </p:tavLst>
                                    </p:anim>
                                    <p:anim calcmode="lin" valueType="num">
                                      <p:cBhvr>
                                        <p:cTn id="20" dur="500" fill="hold"/>
                                        <p:tgtEl>
                                          <p:spTgt spid="12"/>
                                        </p:tgtEl>
                                        <p:attrNameLst>
                                          <p:attrName>ppt_h</p:attrName>
                                        </p:attrNameLst>
                                      </p:cBhvr>
                                      <p:tavLst>
                                        <p:tav tm="0">
                                          <p:val>
                                            <p:fltVal val="0"/>
                                          </p:val>
                                        </p:tav>
                                        <p:tav tm="100000">
                                          <p:val>
                                            <p:strVal val="#ppt_h"/>
                                          </p:val>
                                        </p:tav>
                                      </p:tavLst>
                                    </p:anim>
                                    <p:animEffect transition="in" filter="fade">
                                      <p:cBhvr>
                                        <p:cTn id="21" dur="500"/>
                                        <p:tgtEl>
                                          <p:spTgt spid="12"/>
                                        </p:tgtEl>
                                      </p:cBhvr>
                                    </p:animEffect>
                                  </p:childTnLst>
                                </p:cTn>
                              </p:par>
                            </p:childTnLst>
                          </p:cTn>
                        </p:par>
                        <p:par>
                          <p:cTn id="22" fill="hold">
                            <p:stCondLst>
                              <p:cond delay="1500"/>
                            </p:stCondLst>
                            <p:childTnLst>
                              <p:par>
                                <p:cTn id="23" presetID="42" presetClass="entr" presetSubtype="0" fill="hold" grpId="0" nodeType="afterEffect" nodePh="1">
                                  <p:stCondLst>
                                    <p:cond delay="0"/>
                                  </p:stCondLst>
                                  <p:endCondLst>
                                    <p:cond evt="begin" delay="0">
                                      <p:tn val="23"/>
                                    </p:cond>
                                  </p:endCondLst>
                                  <p:childTnLst>
                                    <p:set>
                                      <p:cBhvr>
                                        <p:cTn id="24" dur="1" fill="hold">
                                          <p:stCondLst>
                                            <p:cond delay="0"/>
                                          </p:stCondLst>
                                        </p:cTn>
                                        <p:tgtEl>
                                          <p:spTgt spid="22"/>
                                        </p:tgtEl>
                                        <p:attrNameLst>
                                          <p:attrName>style.visibility</p:attrName>
                                        </p:attrNameLst>
                                      </p:cBhvr>
                                      <p:to>
                                        <p:strVal val="visible"/>
                                      </p:to>
                                    </p:set>
                                    <p:animEffect transition="in" filter="fade">
                                      <p:cBhvr>
                                        <p:cTn id="25" dur="1000"/>
                                        <p:tgtEl>
                                          <p:spTgt spid="22"/>
                                        </p:tgtEl>
                                      </p:cBhvr>
                                    </p:animEffect>
                                    <p:anim calcmode="lin" valueType="num">
                                      <p:cBhvr>
                                        <p:cTn id="26" dur="1000" fill="hold"/>
                                        <p:tgtEl>
                                          <p:spTgt spid="22"/>
                                        </p:tgtEl>
                                        <p:attrNameLst>
                                          <p:attrName>ppt_x</p:attrName>
                                        </p:attrNameLst>
                                      </p:cBhvr>
                                      <p:tavLst>
                                        <p:tav tm="0">
                                          <p:val>
                                            <p:strVal val="#ppt_x"/>
                                          </p:val>
                                        </p:tav>
                                        <p:tav tm="100000">
                                          <p:val>
                                            <p:strVal val="#ppt_x"/>
                                          </p:val>
                                        </p:tav>
                                      </p:tavLst>
                                    </p:anim>
                                    <p:anim calcmode="lin" valueType="num">
                                      <p:cBhvr>
                                        <p:cTn id="27"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2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五边形 69"/>
          <p:cNvSpPr/>
          <p:nvPr/>
        </p:nvSpPr>
        <p:spPr>
          <a:xfrm>
            <a:off x="0" y="260648"/>
            <a:ext cx="353251" cy="588701"/>
          </a:xfrm>
          <a:prstGeom prst="homePlate">
            <a:avLst>
              <a:gd name="adj" fmla="val 48443"/>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71" name="TextBox 49"/>
          <p:cNvSpPr txBox="1"/>
          <p:nvPr/>
        </p:nvSpPr>
        <p:spPr>
          <a:xfrm>
            <a:off x="353251" y="344716"/>
            <a:ext cx="2876237" cy="420564"/>
          </a:xfrm>
          <a:prstGeom prst="rect">
            <a:avLst/>
          </a:prstGeom>
          <a:noFill/>
        </p:spPr>
        <p:txBody>
          <a:bodyPr wrap="none" rtlCol="0">
            <a:spAutoFit/>
          </a:bodyPr>
          <a:lstStyle>
            <a:defPPr>
              <a:defRPr lang="zh-CN"/>
            </a:defPPr>
            <a:lvl1pPr>
              <a:defRPr sz="4000" b="1">
                <a:solidFill>
                  <a:schemeClr val="bg1"/>
                </a:solidFill>
                <a:latin typeface="微软雅黑" pitchFamily="34" charset="-122"/>
                <a:ea typeface="微软雅黑" pitchFamily="34" charset="-122"/>
              </a:defRPr>
            </a:lvl1pPr>
          </a:lstStyle>
          <a:p>
            <a:pPr algn="r"/>
            <a:r>
              <a:rPr lang="zh-CN" altLang="en-US" sz="2133" dirty="0">
                <a:solidFill>
                  <a:schemeClr val="tx1">
                    <a:lumMod val="85000"/>
                    <a:lumOff val="15000"/>
                  </a:schemeClr>
                </a:solidFill>
              </a:rPr>
              <a:t>第二部分  引入</a:t>
            </a:r>
            <a:r>
              <a:rPr lang="en-US" altLang="zh-CN" sz="2133" dirty="0" err="1">
                <a:solidFill>
                  <a:schemeClr val="tx1">
                    <a:lumMod val="85000"/>
                    <a:lumOff val="15000"/>
                  </a:schemeClr>
                </a:solidFill>
              </a:rPr>
              <a:t>EROFS</a:t>
            </a:r>
            <a:endParaRPr lang="zh-CN" altLang="en-US" sz="2133" dirty="0">
              <a:solidFill>
                <a:schemeClr val="tx1">
                  <a:lumMod val="85000"/>
                  <a:lumOff val="15000"/>
                </a:schemeClr>
              </a:solidFill>
            </a:endParaRPr>
          </a:p>
        </p:txBody>
      </p:sp>
      <p:sp>
        <p:nvSpPr>
          <p:cNvPr id="10" name="Freeform 26"/>
          <p:cNvSpPr>
            <a:spLocks noEditPoints="1"/>
          </p:cNvSpPr>
          <p:nvPr/>
        </p:nvSpPr>
        <p:spPr bwMode="auto">
          <a:xfrm>
            <a:off x="3769145" y="3718263"/>
            <a:ext cx="486641" cy="406455"/>
          </a:xfrm>
          <a:custGeom>
            <a:avLst/>
            <a:gdLst>
              <a:gd name="T0" fmla="*/ 146 w 146"/>
              <a:gd name="T1" fmla="*/ 94 h 122"/>
              <a:gd name="T2" fmla="*/ 118 w 146"/>
              <a:gd name="T3" fmla="*/ 122 h 122"/>
              <a:gd name="T4" fmla="*/ 28 w 146"/>
              <a:gd name="T5" fmla="*/ 122 h 122"/>
              <a:gd name="T6" fmla="*/ 0 w 146"/>
              <a:gd name="T7" fmla="*/ 94 h 122"/>
              <a:gd name="T8" fmla="*/ 0 w 146"/>
              <a:gd name="T9" fmla="*/ 28 h 122"/>
              <a:gd name="T10" fmla="*/ 28 w 146"/>
              <a:gd name="T11" fmla="*/ 0 h 122"/>
              <a:gd name="T12" fmla="*/ 118 w 146"/>
              <a:gd name="T13" fmla="*/ 0 h 122"/>
              <a:gd name="T14" fmla="*/ 146 w 146"/>
              <a:gd name="T15" fmla="*/ 28 h 122"/>
              <a:gd name="T16" fmla="*/ 146 w 146"/>
              <a:gd name="T17" fmla="*/ 94 h 122"/>
              <a:gd name="T18" fmla="*/ 49 w 146"/>
              <a:gd name="T19" fmla="*/ 27 h 122"/>
              <a:gd name="T20" fmla="*/ 49 w 146"/>
              <a:gd name="T21" fmla="*/ 27 h 122"/>
              <a:gd name="T22" fmla="*/ 101 w 146"/>
              <a:gd name="T23" fmla="*/ 58 h 122"/>
              <a:gd name="T24" fmla="*/ 102 w 146"/>
              <a:gd name="T25" fmla="*/ 62 h 122"/>
              <a:gd name="T26" fmla="*/ 101 w 146"/>
              <a:gd name="T27" fmla="*/ 64 h 122"/>
              <a:gd name="T28" fmla="*/ 48 w 146"/>
              <a:gd name="T29" fmla="*/ 94 h 122"/>
              <a:gd name="T30" fmla="*/ 44 w 146"/>
              <a:gd name="T31" fmla="*/ 93 h 122"/>
              <a:gd name="T32" fmla="*/ 43 w 146"/>
              <a:gd name="T33" fmla="*/ 91 h 122"/>
              <a:gd name="T34" fmla="*/ 43 w 146"/>
              <a:gd name="T35" fmla="*/ 91 h 122"/>
              <a:gd name="T36" fmla="*/ 43 w 146"/>
              <a:gd name="T37" fmla="*/ 30 h 122"/>
              <a:gd name="T38" fmla="*/ 47 w 146"/>
              <a:gd name="T39" fmla="*/ 27 h 122"/>
              <a:gd name="T40" fmla="*/ 49 w 146"/>
              <a:gd name="T41" fmla="*/ 27 h 122"/>
              <a:gd name="T42" fmla="*/ 50 w 146"/>
              <a:gd name="T43" fmla="*/ 36 h 122"/>
              <a:gd name="T44" fmla="*/ 50 w 146"/>
              <a:gd name="T45" fmla="*/ 36 h 122"/>
              <a:gd name="T46" fmla="*/ 50 w 146"/>
              <a:gd name="T47" fmla="*/ 85 h 122"/>
              <a:gd name="T48" fmla="*/ 93 w 146"/>
              <a:gd name="T49" fmla="*/ 61 h 122"/>
              <a:gd name="T50" fmla="*/ 50 w 146"/>
              <a:gd name="T51" fmla="*/ 36 h 122"/>
              <a:gd name="T52" fmla="*/ 11 w 146"/>
              <a:gd name="T53" fmla="*/ 94 h 122"/>
              <a:gd name="T54" fmla="*/ 11 w 146"/>
              <a:gd name="T55" fmla="*/ 94 h 122"/>
              <a:gd name="T56" fmla="*/ 28 w 146"/>
              <a:gd name="T57" fmla="*/ 110 h 122"/>
              <a:gd name="T58" fmla="*/ 118 w 146"/>
              <a:gd name="T59" fmla="*/ 110 h 122"/>
              <a:gd name="T60" fmla="*/ 135 w 146"/>
              <a:gd name="T61" fmla="*/ 94 h 122"/>
              <a:gd name="T62" fmla="*/ 135 w 146"/>
              <a:gd name="T63" fmla="*/ 28 h 122"/>
              <a:gd name="T64" fmla="*/ 118 w 146"/>
              <a:gd name="T65" fmla="*/ 11 h 122"/>
              <a:gd name="T66" fmla="*/ 28 w 146"/>
              <a:gd name="T67" fmla="*/ 11 h 122"/>
              <a:gd name="T68" fmla="*/ 11 w 146"/>
              <a:gd name="T69" fmla="*/ 28 h 122"/>
              <a:gd name="T70" fmla="*/ 11 w 146"/>
              <a:gd name="T71" fmla="*/ 94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6" h="122">
                <a:moveTo>
                  <a:pt x="146" y="94"/>
                </a:moveTo>
                <a:cubicBezTo>
                  <a:pt x="146" y="109"/>
                  <a:pt x="133" y="122"/>
                  <a:pt x="118" y="122"/>
                </a:cubicBezTo>
                <a:cubicBezTo>
                  <a:pt x="28" y="122"/>
                  <a:pt x="28" y="122"/>
                  <a:pt x="28" y="122"/>
                </a:cubicBezTo>
                <a:cubicBezTo>
                  <a:pt x="13" y="122"/>
                  <a:pt x="0" y="109"/>
                  <a:pt x="0" y="94"/>
                </a:cubicBezTo>
                <a:cubicBezTo>
                  <a:pt x="0" y="28"/>
                  <a:pt x="0" y="28"/>
                  <a:pt x="0" y="28"/>
                </a:cubicBezTo>
                <a:cubicBezTo>
                  <a:pt x="0" y="12"/>
                  <a:pt x="13" y="0"/>
                  <a:pt x="28" y="0"/>
                </a:cubicBezTo>
                <a:cubicBezTo>
                  <a:pt x="118" y="0"/>
                  <a:pt x="118" y="0"/>
                  <a:pt x="118" y="0"/>
                </a:cubicBezTo>
                <a:cubicBezTo>
                  <a:pt x="133" y="0"/>
                  <a:pt x="146" y="12"/>
                  <a:pt x="146" y="28"/>
                </a:cubicBezTo>
                <a:cubicBezTo>
                  <a:pt x="146" y="94"/>
                  <a:pt x="146" y="94"/>
                  <a:pt x="146" y="94"/>
                </a:cubicBezTo>
                <a:close/>
                <a:moveTo>
                  <a:pt x="49" y="27"/>
                </a:moveTo>
                <a:cubicBezTo>
                  <a:pt x="49" y="27"/>
                  <a:pt x="49" y="27"/>
                  <a:pt x="49" y="27"/>
                </a:cubicBezTo>
                <a:cubicBezTo>
                  <a:pt x="66" y="38"/>
                  <a:pt x="84" y="48"/>
                  <a:pt x="101" y="58"/>
                </a:cubicBezTo>
                <a:cubicBezTo>
                  <a:pt x="103" y="59"/>
                  <a:pt x="103" y="61"/>
                  <a:pt x="102" y="62"/>
                </a:cubicBezTo>
                <a:cubicBezTo>
                  <a:pt x="102" y="63"/>
                  <a:pt x="102" y="63"/>
                  <a:pt x="101" y="64"/>
                </a:cubicBezTo>
                <a:cubicBezTo>
                  <a:pt x="84" y="74"/>
                  <a:pt x="66" y="84"/>
                  <a:pt x="48" y="94"/>
                </a:cubicBezTo>
                <a:cubicBezTo>
                  <a:pt x="47" y="95"/>
                  <a:pt x="45" y="94"/>
                  <a:pt x="44" y="93"/>
                </a:cubicBezTo>
                <a:cubicBezTo>
                  <a:pt x="44" y="92"/>
                  <a:pt x="43" y="92"/>
                  <a:pt x="43" y="91"/>
                </a:cubicBezTo>
                <a:cubicBezTo>
                  <a:pt x="43" y="91"/>
                  <a:pt x="43" y="91"/>
                  <a:pt x="43" y="91"/>
                </a:cubicBezTo>
                <a:cubicBezTo>
                  <a:pt x="43" y="71"/>
                  <a:pt x="43" y="51"/>
                  <a:pt x="43" y="30"/>
                </a:cubicBezTo>
                <a:cubicBezTo>
                  <a:pt x="43" y="28"/>
                  <a:pt x="45" y="27"/>
                  <a:pt x="47" y="27"/>
                </a:cubicBezTo>
                <a:cubicBezTo>
                  <a:pt x="47" y="27"/>
                  <a:pt x="48" y="27"/>
                  <a:pt x="49" y="27"/>
                </a:cubicBezTo>
                <a:close/>
                <a:moveTo>
                  <a:pt x="50" y="36"/>
                </a:moveTo>
                <a:cubicBezTo>
                  <a:pt x="50" y="36"/>
                  <a:pt x="50" y="36"/>
                  <a:pt x="50" y="36"/>
                </a:cubicBezTo>
                <a:cubicBezTo>
                  <a:pt x="50" y="53"/>
                  <a:pt x="50" y="69"/>
                  <a:pt x="50" y="85"/>
                </a:cubicBezTo>
                <a:cubicBezTo>
                  <a:pt x="64" y="77"/>
                  <a:pt x="78" y="69"/>
                  <a:pt x="93" y="61"/>
                </a:cubicBezTo>
                <a:cubicBezTo>
                  <a:pt x="78" y="53"/>
                  <a:pt x="64" y="44"/>
                  <a:pt x="50" y="36"/>
                </a:cubicBezTo>
                <a:close/>
                <a:moveTo>
                  <a:pt x="11" y="94"/>
                </a:moveTo>
                <a:cubicBezTo>
                  <a:pt x="11" y="94"/>
                  <a:pt x="11" y="94"/>
                  <a:pt x="11" y="94"/>
                </a:cubicBezTo>
                <a:cubicBezTo>
                  <a:pt x="11" y="103"/>
                  <a:pt x="19" y="110"/>
                  <a:pt x="28" y="110"/>
                </a:cubicBezTo>
                <a:cubicBezTo>
                  <a:pt x="118" y="110"/>
                  <a:pt x="118" y="110"/>
                  <a:pt x="118" y="110"/>
                </a:cubicBezTo>
                <a:cubicBezTo>
                  <a:pt x="127" y="110"/>
                  <a:pt x="135" y="103"/>
                  <a:pt x="135" y="94"/>
                </a:cubicBezTo>
                <a:cubicBezTo>
                  <a:pt x="135" y="28"/>
                  <a:pt x="135" y="28"/>
                  <a:pt x="135" y="28"/>
                </a:cubicBezTo>
                <a:cubicBezTo>
                  <a:pt x="135" y="18"/>
                  <a:pt x="127" y="11"/>
                  <a:pt x="118" y="11"/>
                </a:cubicBezTo>
                <a:cubicBezTo>
                  <a:pt x="28" y="11"/>
                  <a:pt x="28" y="11"/>
                  <a:pt x="28" y="11"/>
                </a:cubicBezTo>
                <a:cubicBezTo>
                  <a:pt x="19" y="11"/>
                  <a:pt x="11" y="18"/>
                  <a:pt x="11" y="28"/>
                </a:cubicBezTo>
                <a:cubicBezTo>
                  <a:pt x="11" y="94"/>
                  <a:pt x="11" y="94"/>
                  <a:pt x="11" y="94"/>
                </a:cubicBezTo>
                <a:close/>
              </a:path>
            </a:pathLst>
          </a:custGeom>
          <a:solidFill>
            <a:schemeClr val="bg1"/>
          </a:solidFill>
          <a:ln>
            <a:noFill/>
          </a:ln>
        </p:spPr>
        <p:txBody>
          <a:bodyPr/>
          <a:lstStyle/>
          <a:p>
            <a:endParaRPr lang="zh-CN" altLang="en-US" sz="2133">
              <a:solidFill>
                <a:schemeClr val="tx1">
                  <a:lumMod val="85000"/>
                  <a:lumOff val="15000"/>
                </a:schemeClr>
              </a:solidFill>
            </a:endParaRPr>
          </a:p>
        </p:txBody>
      </p:sp>
      <p:sp>
        <p:nvSpPr>
          <p:cNvPr id="11" name="Freeform 27"/>
          <p:cNvSpPr>
            <a:spLocks noEditPoints="1"/>
          </p:cNvSpPr>
          <p:nvPr/>
        </p:nvSpPr>
        <p:spPr bwMode="auto">
          <a:xfrm>
            <a:off x="5710179" y="1749579"/>
            <a:ext cx="489407" cy="406455"/>
          </a:xfrm>
          <a:custGeom>
            <a:avLst/>
            <a:gdLst>
              <a:gd name="T0" fmla="*/ 6 w 147"/>
              <a:gd name="T1" fmla="*/ 0 h 122"/>
              <a:gd name="T2" fmla="*/ 6 w 147"/>
              <a:gd name="T3" fmla="*/ 0 h 122"/>
              <a:gd name="T4" fmla="*/ 141 w 147"/>
              <a:gd name="T5" fmla="*/ 0 h 122"/>
              <a:gd name="T6" fmla="*/ 147 w 147"/>
              <a:gd name="T7" fmla="*/ 5 h 122"/>
              <a:gd name="T8" fmla="*/ 147 w 147"/>
              <a:gd name="T9" fmla="*/ 5 h 122"/>
              <a:gd name="T10" fmla="*/ 147 w 147"/>
              <a:gd name="T11" fmla="*/ 103 h 122"/>
              <a:gd name="T12" fmla="*/ 141 w 147"/>
              <a:gd name="T13" fmla="*/ 108 h 122"/>
              <a:gd name="T14" fmla="*/ 141 w 147"/>
              <a:gd name="T15" fmla="*/ 108 h 122"/>
              <a:gd name="T16" fmla="*/ 79 w 147"/>
              <a:gd name="T17" fmla="*/ 108 h 122"/>
              <a:gd name="T18" fmla="*/ 79 w 147"/>
              <a:gd name="T19" fmla="*/ 115 h 122"/>
              <a:gd name="T20" fmla="*/ 79 w 147"/>
              <a:gd name="T21" fmla="*/ 115 h 122"/>
              <a:gd name="T22" fmla="*/ 110 w 147"/>
              <a:gd name="T23" fmla="*/ 115 h 122"/>
              <a:gd name="T24" fmla="*/ 114 w 147"/>
              <a:gd name="T25" fmla="*/ 119 h 122"/>
              <a:gd name="T26" fmla="*/ 110 w 147"/>
              <a:gd name="T27" fmla="*/ 122 h 122"/>
              <a:gd name="T28" fmla="*/ 36 w 147"/>
              <a:gd name="T29" fmla="*/ 122 h 122"/>
              <a:gd name="T30" fmla="*/ 33 w 147"/>
              <a:gd name="T31" fmla="*/ 119 h 122"/>
              <a:gd name="T32" fmla="*/ 36 w 147"/>
              <a:gd name="T33" fmla="*/ 115 h 122"/>
              <a:gd name="T34" fmla="*/ 68 w 147"/>
              <a:gd name="T35" fmla="*/ 115 h 122"/>
              <a:gd name="T36" fmla="*/ 68 w 147"/>
              <a:gd name="T37" fmla="*/ 115 h 122"/>
              <a:gd name="T38" fmla="*/ 68 w 147"/>
              <a:gd name="T39" fmla="*/ 108 h 122"/>
              <a:gd name="T40" fmla="*/ 6 w 147"/>
              <a:gd name="T41" fmla="*/ 108 h 122"/>
              <a:gd name="T42" fmla="*/ 0 w 147"/>
              <a:gd name="T43" fmla="*/ 103 h 122"/>
              <a:gd name="T44" fmla="*/ 0 w 147"/>
              <a:gd name="T45" fmla="*/ 103 h 122"/>
              <a:gd name="T46" fmla="*/ 0 w 147"/>
              <a:gd name="T47" fmla="*/ 5 h 122"/>
              <a:gd name="T48" fmla="*/ 6 w 147"/>
              <a:gd name="T49" fmla="*/ 0 h 122"/>
              <a:gd name="T50" fmla="*/ 125 w 147"/>
              <a:gd name="T51" fmla="*/ 81 h 122"/>
              <a:gd name="T52" fmla="*/ 125 w 147"/>
              <a:gd name="T53" fmla="*/ 81 h 122"/>
              <a:gd name="T54" fmla="*/ 131 w 147"/>
              <a:gd name="T55" fmla="*/ 87 h 122"/>
              <a:gd name="T56" fmla="*/ 125 w 147"/>
              <a:gd name="T57" fmla="*/ 93 h 122"/>
              <a:gd name="T58" fmla="*/ 120 w 147"/>
              <a:gd name="T59" fmla="*/ 87 h 122"/>
              <a:gd name="T60" fmla="*/ 125 w 147"/>
              <a:gd name="T61" fmla="*/ 81 h 122"/>
              <a:gd name="T62" fmla="*/ 135 w 147"/>
              <a:gd name="T63" fmla="*/ 11 h 122"/>
              <a:gd name="T64" fmla="*/ 135 w 147"/>
              <a:gd name="T65" fmla="*/ 11 h 122"/>
              <a:gd name="T66" fmla="*/ 11 w 147"/>
              <a:gd name="T67" fmla="*/ 11 h 122"/>
              <a:gd name="T68" fmla="*/ 11 w 147"/>
              <a:gd name="T69" fmla="*/ 97 h 122"/>
              <a:gd name="T70" fmla="*/ 135 w 147"/>
              <a:gd name="T71" fmla="*/ 97 h 122"/>
              <a:gd name="T72" fmla="*/ 135 w 147"/>
              <a:gd name="T73" fmla="*/ 11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7" h="122">
                <a:moveTo>
                  <a:pt x="6" y="0"/>
                </a:moveTo>
                <a:cubicBezTo>
                  <a:pt x="6" y="0"/>
                  <a:pt x="6" y="0"/>
                  <a:pt x="6" y="0"/>
                </a:cubicBezTo>
                <a:cubicBezTo>
                  <a:pt x="141" y="0"/>
                  <a:pt x="141" y="0"/>
                  <a:pt x="141" y="0"/>
                </a:cubicBezTo>
                <a:cubicBezTo>
                  <a:pt x="144" y="0"/>
                  <a:pt x="147" y="2"/>
                  <a:pt x="147" y="5"/>
                </a:cubicBezTo>
                <a:cubicBezTo>
                  <a:pt x="147" y="5"/>
                  <a:pt x="147" y="5"/>
                  <a:pt x="147" y="5"/>
                </a:cubicBezTo>
                <a:cubicBezTo>
                  <a:pt x="147" y="103"/>
                  <a:pt x="147" y="103"/>
                  <a:pt x="147" y="103"/>
                </a:cubicBezTo>
                <a:cubicBezTo>
                  <a:pt x="147" y="106"/>
                  <a:pt x="144" y="108"/>
                  <a:pt x="141" y="108"/>
                </a:cubicBezTo>
                <a:cubicBezTo>
                  <a:pt x="141" y="108"/>
                  <a:pt x="141" y="108"/>
                  <a:pt x="141" y="108"/>
                </a:cubicBezTo>
                <a:cubicBezTo>
                  <a:pt x="79" y="108"/>
                  <a:pt x="79" y="108"/>
                  <a:pt x="79" y="108"/>
                </a:cubicBezTo>
                <a:cubicBezTo>
                  <a:pt x="79" y="115"/>
                  <a:pt x="79" y="115"/>
                  <a:pt x="79" y="115"/>
                </a:cubicBezTo>
                <a:cubicBezTo>
                  <a:pt x="79" y="115"/>
                  <a:pt x="79" y="115"/>
                  <a:pt x="79" y="115"/>
                </a:cubicBezTo>
                <a:cubicBezTo>
                  <a:pt x="110" y="115"/>
                  <a:pt x="110" y="115"/>
                  <a:pt x="110" y="115"/>
                </a:cubicBezTo>
                <a:cubicBezTo>
                  <a:pt x="112" y="115"/>
                  <a:pt x="114" y="117"/>
                  <a:pt x="114" y="119"/>
                </a:cubicBezTo>
                <a:cubicBezTo>
                  <a:pt x="114" y="120"/>
                  <a:pt x="112" y="122"/>
                  <a:pt x="110" y="122"/>
                </a:cubicBezTo>
                <a:cubicBezTo>
                  <a:pt x="36" y="122"/>
                  <a:pt x="36" y="122"/>
                  <a:pt x="36" y="122"/>
                </a:cubicBezTo>
                <a:cubicBezTo>
                  <a:pt x="35" y="122"/>
                  <a:pt x="33" y="120"/>
                  <a:pt x="33" y="119"/>
                </a:cubicBezTo>
                <a:cubicBezTo>
                  <a:pt x="33" y="117"/>
                  <a:pt x="35" y="115"/>
                  <a:pt x="36" y="115"/>
                </a:cubicBezTo>
                <a:cubicBezTo>
                  <a:pt x="68" y="115"/>
                  <a:pt x="68" y="115"/>
                  <a:pt x="68" y="115"/>
                </a:cubicBezTo>
                <a:cubicBezTo>
                  <a:pt x="68" y="115"/>
                  <a:pt x="68" y="115"/>
                  <a:pt x="68" y="115"/>
                </a:cubicBezTo>
                <a:cubicBezTo>
                  <a:pt x="68" y="108"/>
                  <a:pt x="68" y="108"/>
                  <a:pt x="68" y="108"/>
                </a:cubicBezTo>
                <a:cubicBezTo>
                  <a:pt x="6" y="108"/>
                  <a:pt x="6" y="108"/>
                  <a:pt x="6" y="108"/>
                </a:cubicBezTo>
                <a:cubicBezTo>
                  <a:pt x="2" y="108"/>
                  <a:pt x="0" y="106"/>
                  <a:pt x="0" y="103"/>
                </a:cubicBezTo>
                <a:cubicBezTo>
                  <a:pt x="0" y="103"/>
                  <a:pt x="0" y="103"/>
                  <a:pt x="0" y="103"/>
                </a:cubicBezTo>
                <a:cubicBezTo>
                  <a:pt x="0" y="5"/>
                  <a:pt x="0" y="5"/>
                  <a:pt x="0" y="5"/>
                </a:cubicBezTo>
                <a:cubicBezTo>
                  <a:pt x="0" y="2"/>
                  <a:pt x="2" y="0"/>
                  <a:pt x="6" y="0"/>
                </a:cubicBezTo>
                <a:close/>
                <a:moveTo>
                  <a:pt x="125" y="81"/>
                </a:moveTo>
                <a:cubicBezTo>
                  <a:pt x="125" y="81"/>
                  <a:pt x="125" y="81"/>
                  <a:pt x="125" y="81"/>
                </a:cubicBezTo>
                <a:cubicBezTo>
                  <a:pt x="129" y="81"/>
                  <a:pt x="131" y="84"/>
                  <a:pt x="131" y="87"/>
                </a:cubicBezTo>
                <a:cubicBezTo>
                  <a:pt x="131" y="90"/>
                  <a:pt x="129" y="93"/>
                  <a:pt x="125" y="93"/>
                </a:cubicBezTo>
                <a:cubicBezTo>
                  <a:pt x="122" y="93"/>
                  <a:pt x="120" y="90"/>
                  <a:pt x="120" y="87"/>
                </a:cubicBezTo>
                <a:cubicBezTo>
                  <a:pt x="120" y="84"/>
                  <a:pt x="122" y="81"/>
                  <a:pt x="125" y="81"/>
                </a:cubicBezTo>
                <a:close/>
                <a:moveTo>
                  <a:pt x="135" y="11"/>
                </a:moveTo>
                <a:cubicBezTo>
                  <a:pt x="135" y="11"/>
                  <a:pt x="135" y="11"/>
                  <a:pt x="135" y="11"/>
                </a:cubicBezTo>
                <a:cubicBezTo>
                  <a:pt x="11" y="11"/>
                  <a:pt x="11" y="11"/>
                  <a:pt x="11" y="11"/>
                </a:cubicBezTo>
                <a:cubicBezTo>
                  <a:pt x="11" y="40"/>
                  <a:pt x="11" y="68"/>
                  <a:pt x="11" y="97"/>
                </a:cubicBezTo>
                <a:cubicBezTo>
                  <a:pt x="53" y="97"/>
                  <a:pt x="94" y="97"/>
                  <a:pt x="135" y="97"/>
                </a:cubicBezTo>
                <a:cubicBezTo>
                  <a:pt x="135" y="68"/>
                  <a:pt x="135" y="40"/>
                  <a:pt x="135" y="11"/>
                </a:cubicBezTo>
                <a:close/>
              </a:path>
            </a:pathLst>
          </a:custGeom>
          <a:solidFill>
            <a:schemeClr val="bg1"/>
          </a:solidFill>
          <a:ln>
            <a:noFill/>
          </a:ln>
        </p:spPr>
        <p:txBody>
          <a:bodyPr/>
          <a:lstStyle/>
          <a:p>
            <a:endParaRPr lang="zh-CN" altLang="en-US" sz="2133">
              <a:solidFill>
                <a:schemeClr val="tx1">
                  <a:lumMod val="85000"/>
                  <a:lumOff val="15000"/>
                </a:schemeClr>
              </a:solidFill>
            </a:endParaRPr>
          </a:p>
        </p:txBody>
      </p:sp>
      <p:sp>
        <p:nvSpPr>
          <p:cNvPr id="12" name="Freeform 29"/>
          <p:cNvSpPr>
            <a:spLocks noEditPoints="1"/>
          </p:cNvSpPr>
          <p:nvPr/>
        </p:nvSpPr>
        <p:spPr bwMode="auto">
          <a:xfrm>
            <a:off x="5784835" y="5537637"/>
            <a:ext cx="340095" cy="481111"/>
          </a:xfrm>
          <a:custGeom>
            <a:avLst/>
            <a:gdLst>
              <a:gd name="T0" fmla="*/ 38 w 102"/>
              <a:gd name="T1" fmla="*/ 124 h 144"/>
              <a:gd name="T2" fmla="*/ 38 w 102"/>
              <a:gd name="T3" fmla="*/ 124 h 144"/>
              <a:gd name="T4" fmla="*/ 65 w 102"/>
              <a:gd name="T5" fmla="*/ 124 h 144"/>
              <a:gd name="T6" fmla="*/ 68 w 102"/>
              <a:gd name="T7" fmla="*/ 127 h 144"/>
              <a:gd name="T8" fmla="*/ 68 w 102"/>
              <a:gd name="T9" fmla="*/ 127 h 144"/>
              <a:gd name="T10" fmla="*/ 68 w 102"/>
              <a:gd name="T11" fmla="*/ 141 h 144"/>
              <a:gd name="T12" fmla="*/ 65 w 102"/>
              <a:gd name="T13" fmla="*/ 144 h 144"/>
              <a:gd name="T14" fmla="*/ 65 w 102"/>
              <a:gd name="T15" fmla="*/ 144 h 144"/>
              <a:gd name="T16" fmla="*/ 38 w 102"/>
              <a:gd name="T17" fmla="*/ 144 h 144"/>
              <a:gd name="T18" fmla="*/ 34 w 102"/>
              <a:gd name="T19" fmla="*/ 141 h 144"/>
              <a:gd name="T20" fmla="*/ 34 w 102"/>
              <a:gd name="T21" fmla="*/ 141 h 144"/>
              <a:gd name="T22" fmla="*/ 34 w 102"/>
              <a:gd name="T23" fmla="*/ 127 h 144"/>
              <a:gd name="T24" fmla="*/ 38 w 102"/>
              <a:gd name="T25" fmla="*/ 124 h 144"/>
              <a:gd name="T26" fmla="*/ 51 w 102"/>
              <a:gd name="T27" fmla="*/ 0 h 144"/>
              <a:gd name="T28" fmla="*/ 51 w 102"/>
              <a:gd name="T29" fmla="*/ 0 h 144"/>
              <a:gd name="T30" fmla="*/ 87 w 102"/>
              <a:gd name="T31" fmla="*/ 15 h 144"/>
              <a:gd name="T32" fmla="*/ 87 w 102"/>
              <a:gd name="T33" fmla="*/ 15 h 144"/>
              <a:gd name="T34" fmla="*/ 87 w 102"/>
              <a:gd name="T35" fmla="*/ 15 h 144"/>
              <a:gd name="T36" fmla="*/ 102 w 102"/>
              <a:gd name="T37" fmla="*/ 51 h 144"/>
              <a:gd name="T38" fmla="*/ 98 w 102"/>
              <a:gd name="T39" fmla="*/ 72 h 144"/>
              <a:gd name="T40" fmla="*/ 86 w 102"/>
              <a:gd name="T41" fmla="*/ 89 h 144"/>
              <a:gd name="T42" fmla="*/ 81 w 102"/>
              <a:gd name="T43" fmla="*/ 94 h 144"/>
              <a:gd name="T44" fmla="*/ 68 w 102"/>
              <a:gd name="T45" fmla="*/ 114 h 144"/>
              <a:gd name="T46" fmla="*/ 62 w 102"/>
              <a:gd name="T47" fmla="*/ 119 h 144"/>
              <a:gd name="T48" fmla="*/ 41 w 102"/>
              <a:gd name="T49" fmla="*/ 119 h 144"/>
              <a:gd name="T50" fmla="*/ 35 w 102"/>
              <a:gd name="T51" fmla="*/ 114 h 144"/>
              <a:gd name="T52" fmla="*/ 22 w 102"/>
              <a:gd name="T53" fmla="*/ 94 h 144"/>
              <a:gd name="T54" fmla="*/ 17 w 102"/>
              <a:gd name="T55" fmla="*/ 89 h 144"/>
              <a:gd name="T56" fmla="*/ 17 w 102"/>
              <a:gd name="T57" fmla="*/ 89 h 144"/>
              <a:gd name="T58" fmla="*/ 5 w 102"/>
              <a:gd name="T59" fmla="*/ 72 h 144"/>
              <a:gd name="T60" fmla="*/ 0 w 102"/>
              <a:gd name="T61" fmla="*/ 51 h 144"/>
              <a:gd name="T62" fmla="*/ 15 w 102"/>
              <a:gd name="T63" fmla="*/ 15 h 144"/>
              <a:gd name="T64" fmla="*/ 16 w 102"/>
              <a:gd name="T65" fmla="*/ 14 h 144"/>
              <a:gd name="T66" fmla="*/ 51 w 102"/>
              <a:gd name="T67" fmla="*/ 0 h 144"/>
              <a:gd name="T68" fmla="*/ 80 w 102"/>
              <a:gd name="T69" fmla="*/ 23 h 144"/>
              <a:gd name="T70" fmla="*/ 80 w 102"/>
              <a:gd name="T71" fmla="*/ 23 h 144"/>
              <a:gd name="T72" fmla="*/ 51 w 102"/>
              <a:gd name="T73" fmla="*/ 11 h 144"/>
              <a:gd name="T74" fmla="*/ 23 w 102"/>
              <a:gd name="T75" fmla="*/ 22 h 144"/>
              <a:gd name="T76" fmla="*/ 23 w 102"/>
              <a:gd name="T77" fmla="*/ 23 h 144"/>
              <a:gd name="T78" fmla="*/ 11 w 102"/>
              <a:gd name="T79" fmla="*/ 51 h 144"/>
              <a:gd name="T80" fmla="*/ 15 w 102"/>
              <a:gd name="T81" fmla="*/ 67 h 144"/>
              <a:gd name="T82" fmla="*/ 24 w 102"/>
              <a:gd name="T83" fmla="*/ 80 h 144"/>
              <a:gd name="T84" fmla="*/ 25 w 102"/>
              <a:gd name="T85" fmla="*/ 81 h 144"/>
              <a:gd name="T86" fmla="*/ 30 w 102"/>
              <a:gd name="T87" fmla="*/ 86 h 144"/>
              <a:gd name="T88" fmla="*/ 45 w 102"/>
              <a:gd name="T89" fmla="*/ 108 h 144"/>
              <a:gd name="T90" fmla="*/ 57 w 102"/>
              <a:gd name="T91" fmla="*/ 108 h 144"/>
              <a:gd name="T92" fmla="*/ 73 w 102"/>
              <a:gd name="T93" fmla="*/ 86 h 144"/>
              <a:gd name="T94" fmla="*/ 78 w 102"/>
              <a:gd name="T95" fmla="*/ 81 h 144"/>
              <a:gd name="T96" fmla="*/ 78 w 102"/>
              <a:gd name="T97" fmla="*/ 80 h 144"/>
              <a:gd name="T98" fmla="*/ 88 w 102"/>
              <a:gd name="T99" fmla="*/ 67 h 144"/>
              <a:gd name="T100" fmla="*/ 91 w 102"/>
              <a:gd name="T101" fmla="*/ 51 h 144"/>
              <a:gd name="T102" fmla="*/ 80 w 102"/>
              <a:gd name="T103" fmla="*/ 23 h 144"/>
              <a:gd name="T104" fmla="*/ 62 w 102"/>
              <a:gd name="T105" fmla="*/ 131 h 144"/>
              <a:gd name="T106" fmla="*/ 62 w 102"/>
              <a:gd name="T107" fmla="*/ 131 h 144"/>
              <a:gd name="T108" fmla="*/ 41 w 102"/>
              <a:gd name="T109" fmla="*/ 131 h 144"/>
              <a:gd name="T110" fmla="*/ 41 w 102"/>
              <a:gd name="T111" fmla="*/ 138 h 144"/>
              <a:gd name="T112" fmla="*/ 62 w 102"/>
              <a:gd name="T113" fmla="*/ 138 h 144"/>
              <a:gd name="T114" fmla="*/ 62 w 102"/>
              <a:gd name="T115" fmla="*/ 131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2" h="144">
                <a:moveTo>
                  <a:pt x="38" y="124"/>
                </a:moveTo>
                <a:cubicBezTo>
                  <a:pt x="38" y="124"/>
                  <a:pt x="38" y="124"/>
                  <a:pt x="38" y="124"/>
                </a:cubicBezTo>
                <a:cubicBezTo>
                  <a:pt x="65" y="124"/>
                  <a:pt x="65" y="124"/>
                  <a:pt x="65" y="124"/>
                </a:cubicBezTo>
                <a:cubicBezTo>
                  <a:pt x="67" y="124"/>
                  <a:pt x="68" y="125"/>
                  <a:pt x="68" y="127"/>
                </a:cubicBezTo>
                <a:cubicBezTo>
                  <a:pt x="68" y="127"/>
                  <a:pt x="68" y="127"/>
                  <a:pt x="68" y="127"/>
                </a:cubicBezTo>
                <a:cubicBezTo>
                  <a:pt x="68" y="141"/>
                  <a:pt x="68" y="141"/>
                  <a:pt x="68" y="141"/>
                </a:cubicBezTo>
                <a:cubicBezTo>
                  <a:pt x="68" y="143"/>
                  <a:pt x="67" y="144"/>
                  <a:pt x="65" y="144"/>
                </a:cubicBezTo>
                <a:cubicBezTo>
                  <a:pt x="65" y="144"/>
                  <a:pt x="65" y="144"/>
                  <a:pt x="65" y="144"/>
                </a:cubicBezTo>
                <a:cubicBezTo>
                  <a:pt x="38" y="144"/>
                  <a:pt x="38" y="144"/>
                  <a:pt x="38" y="144"/>
                </a:cubicBezTo>
                <a:cubicBezTo>
                  <a:pt x="36" y="144"/>
                  <a:pt x="34" y="143"/>
                  <a:pt x="34" y="141"/>
                </a:cubicBezTo>
                <a:cubicBezTo>
                  <a:pt x="34" y="141"/>
                  <a:pt x="34" y="141"/>
                  <a:pt x="34" y="141"/>
                </a:cubicBezTo>
                <a:cubicBezTo>
                  <a:pt x="34" y="127"/>
                  <a:pt x="34" y="127"/>
                  <a:pt x="34" y="127"/>
                </a:cubicBezTo>
                <a:cubicBezTo>
                  <a:pt x="34" y="125"/>
                  <a:pt x="36" y="124"/>
                  <a:pt x="38" y="124"/>
                </a:cubicBezTo>
                <a:close/>
                <a:moveTo>
                  <a:pt x="51" y="0"/>
                </a:moveTo>
                <a:cubicBezTo>
                  <a:pt x="51" y="0"/>
                  <a:pt x="51" y="0"/>
                  <a:pt x="51" y="0"/>
                </a:cubicBezTo>
                <a:cubicBezTo>
                  <a:pt x="65" y="0"/>
                  <a:pt x="78" y="5"/>
                  <a:pt x="87" y="15"/>
                </a:cubicBezTo>
                <a:cubicBezTo>
                  <a:pt x="87" y="15"/>
                  <a:pt x="87" y="15"/>
                  <a:pt x="87" y="15"/>
                </a:cubicBezTo>
                <a:cubicBezTo>
                  <a:pt x="87" y="15"/>
                  <a:pt x="87" y="15"/>
                  <a:pt x="87" y="15"/>
                </a:cubicBezTo>
                <a:cubicBezTo>
                  <a:pt x="97" y="24"/>
                  <a:pt x="102" y="37"/>
                  <a:pt x="102" y="51"/>
                </a:cubicBezTo>
                <a:cubicBezTo>
                  <a:pt x="102" y="58"/>
                  <a:pt x="101" y="65"/>
                  <a:pt x="98" y="72"/>
                </a:cubicBezTo>
                <a:cubicBezTo>
                  <a:pt x="95" y="78"/>
                  <a:pt x="91" y="84"/>
                  <a:pt x="86" y="89"/>
                </a:cubicBezTo>
                <a:cubicBezTo>
                  <a:pt x="85" y="90"/>
                  <a:pt x="82" y="92"/>
                  <a:pt x="81" y="94"/>
                </a:cubicBezTo>
                <a:cubicBezTo>
                  <a:pt x="73" y="101"/>
                  <a:pt x="69" y="105"/>
                  <a:pt x="68" y="114"/>
                </a:cubicBezTo>
                <a:cubicBezTo>
                  <a:pt x="67" y="117"/>
                  <a:pt x="65" y="119"/>
                  <a:pt x="62" y="119"/>
                </a:cubicBezTo>
                <a:cubicBezTo>
                  <a:pt x="41" y="119"/>
                  <a:pt x="41" y="119"/>
                  <a:pt x="41" y="119"/>
                </a:cubicBezTo>
                <a:cubicBezTo>
                  <a:pt x="38" y="119"/>
                  <a:pt x="35" y="117"/>
                  <a:pt x="35" y="114"/>
                </a:cubicBezTo>
                <a:cubicBezTo>
                  <a:pt x="34" y="105"/>
                  <a:pt x="30" y="101"/>
                  <a:pt x="22" y="94"/>
                </a:cubicBezTo>
                <a:cubicBezTo>
                  <a:pt x="20" y="92"/>
                  <a:pt x="18" y="90"/>
                  <a:pt x="17" y="89"/>
                </a:cubicBezTo>
                <a:cubicBezTo>
                  <a:pt x="17" y="89"/>
                  <a:pt x="17" y="89"/>
                  <a:pt x="17" y="89"/>
                </a:cubicBezTo>
                <a:cubicBezTo>
                  <a:pt x="12" y="84"/>
                  <a:pt x="7" y="78"/>
                  <a:pt x="5" y="72"/>
                </a:cubicBezTo>
                <a:cubicBezTo>
                  <a:pt x="2" y="65"/>
                  <a:pt x="0" y="58"/>
                  <a:pt x="0" y="51"/>
                </a:cubicBezTo>
                <a:cubicBezTo>
                  <a:pt x="0" y="37"/>
                  <a:pt x="6" y="24"/>
                  <a:pt x="15" y="15"/>
                </a:cubicBezTo>
                <a:cubicBezTo>
                  <a:pt x="16" y="14"/>
                  <a:pt x="16" y="14"/>
                  <a:pt x="16" y="14"/>
                </a:cubicBezTo>
                <a:cubicBezTo>
                  <a:pt x="25" y="5"/>
                  <a:pt x="37" y="0"/>
                  <a:pt x="51" y="0"/>
                </a:cubicBezTo>
                <a:close/>
                <a:moveTo>
                  <a:pt x="80" y="23"/>
                </a:moveTo>
                <a:cubicBezTo>
                  <a:pt x="80" y="23"/>
                  <a:pt x="80" y="23"/>
                  <a:pt x="80" y="23"/>
                </a:cubicBezTo>
                <a:cubicBezTo>
                  <a:pt x="72" y="15"/>
                  <a:pt x="62" y="11"/>
                  <a:pt x="51" y="11"/>
                </a:cubicBezTo>
                <a:cubicBezTo>
                  <a:pt x="40" y="11"/>
                  <a:pt x="31" y="15"/>
                  <a:pt x="23" y="22"/>
                </a:cubicBezTo>
                <a:cubicBezTo>
                  <a:pt x="23" y="23"/>
                  <a:pt x="23" y="23"/>
                  <a:pt x="23" y="23"/>
                </a:cubicBezTo>
                <a:cubicBezTo>
                  <a:pt x="16" y="30"/>
                  <a:pt x="11" y="40"/>
                  <a:pt x="11" y="51"/>
                </a:cubicBezTo>
                <a:cubicBezTo>
                  <a:pt x="11" y="57"/>
                  <a:pt x="13" y="62"/>
                  <a:pt x="15" y="67"/>
                </a:cubicBezTo>
                <a:cubicBezTo>
                  <a:pt x="17" y="72"/>
                  <a:pt x="20" y="77"/>
                  <a:pt x="24" y="80"/>
                </a:cubicBezTo>
                <a:cubicBezTo>
                  <a:pt x="25" y="81"/>
                  <a:pt x="25" y="81"/>
                  <a:pt x="25" y="81"/>
                </a:cubicBezTo>
                <a:cubicBezTo>
                  <a:pt x="27" y="83"/>
                  <a:pt x="29" y="84"/>
                  <a:pt x="30" y="86"/>
                </a:cubicBezTo>
                <a:cubicBezTo>
                  <a:pt x="38" y="93"/>
                  <a:pt x="43" y="98"/>
                  <a:pt x="45" y="108"/>
                </a:cubicBezTo>
                <a:cubicBezTo>
                  <a:pt x="57" y="108"/>
                  <a:pt x="57" y="108"/>
                  <a:pt x="57" y="108"/>
                </a:cubicBezTo>
                <a:cubicBezTo>
                  <a:pt x="60" y="98"/>
                  <a:pt x="65" y="93"/>
                  <a:pt x="73" y="86"/>
                </a:cubicBezTo>
                <a:cubicBezTo>
                  <a:pt x="74" y="84"/>
                  <a:pt x="75" y="83"/>
                  <a:pt x="78" y="81"/>
                </a:cubicBezTo>
                <a:cubicBezTo>
                  <a:pt x="78" y="80"/>
                  <a:pt x="78" y="80"/>
                  <a:pt x="78" y="80"/>
                </a:cubicBezTo>
                <a:cubicBezTo>
                  <a:pt x="82" y="77"/>
                  <a:pt x="85" y="72"/>
                  <a:pt x="88" y="67"/>
                </a:cubicBezTo>
                <a:cubicBezTo>
                  <a:pt x="90" y="62"/>
                  <a:pt x="91" y="57"/>
                  <a:pt x="91" y="51"/>
                </a:cubicBezTo>
                <a:cubicBezTo>
                  <a:pt x="91" y="40"/>
                  <a:pt x="87" y="30"/>
                  <a:pt x="80" y="23"/>
                </a:cubicBezTo>
                <a:close/>
                <a:moveTo>
                  <a:pt x="62" y="131"/>
                </a:moveTo>
                <a:cubicBezTo>
                  <a:pt x="62" y="131"/>
                  <a:pt x="62" y="131"/>
                  <a:pt x="62" y="131"/>
                </a:cubicBezTo>
                <a:cubicBezTo>
                  <a:pt x="41" y="131"/>
                  <a:pt x="41" y="131"/>
                  <a:pt x="41" y="131"/>
                </a:cubicBezTo>
                <a:cubicBezTo>
                  <a:pt x="41" y="138"/>
                  <a:pt x="41" y="138"/>
                  <a:pt x="41" y="138"/>
                </a:cubicBezTo>
                <a:cubicBezTo>
                  <a:pt x="62" y="138"/>
                  <a:pt x="62" y="138"/>
                  <a:pt x="62" y="138"/>
                </a:cubicBezTo>
                <a:cubicBezTo>
                  <a:pt x="62" y="131"/>
                  <a:pt x="62" y="131"/>
                  <a:pt x="62" y="131"/>
                </a:cubicBezTo>
                <a:close/>
              </a:path>
            </a:pathLst>
          </a:custGeom>
          <a:solidFill>
            <a:schemeClr val="bg1"/>
          </a:solidFill>
          <a:ln>
            <a:noFill/>
          </a:ln>
        </p:spPr>
        <p:txBody>
          <a:bodyPr/>
          <a:lstStyle/>
          <a:p>
            <a:endParaRPr lang="zh-CN" altLang="en-US" sz="2133">
              <a:solidFill>
                <a:schemeClr val="tx1">
                  <a:lumMod val="85000"/>
                  <a:lumOff val="15000"/>
                </a:schemeClr>
              </a:solidFill>
            </a:endParaRPr>
          </a:p>
        </p:txBody>
      </p:sp>
      <p:sp>
        <p:nvSpPr>
          <p:cNvPr id="29" name="矩形 28">
            <a:extLst>
              <a:ext uri="{FF2B5EF4-FFF2-40B4-BE49-F238E27FC236}">
                <a16:creationId xmlns:a16="http://schemas.microsoft.com/office/drawing/2014/main" id="{F636C7F1-7E0D-4A83-9340-89DA03D37B21}"/>
              </a:ext>
            </a:extLst>
          </p:cNvPr>
          <p:cNvSpPr/>
          <p:nvPr/>
        </p:nvSpPr>
        <p:spPr>
          <a:xfrm>
            <a:off x="0" y="1125864"/>
            <a:ext cx="4267200" cy="369332"/>
          </a:xfrm>
          <a:prstGeom prst="rect">
            <a:avLst/>
          </a:prstGeom>
        </p:spPr>
        <p:txBody>
          <a:bodyPr wrap="square" lIns="91440" tIns="45720" rIns="91440" bIns="45720">
            <a:spAutoFit/>
          </a:bodyPr>
          <a:lstStyle/>
          <a:p>
            <a:pPr algn="ctr" defTabSz="1625479">
              <a:defRPr/>
            </a:pPr>
            <a:r>
              <a:rPr lang="zh-CN" altLang="en-US" dirty="0">
                <a:solidFill>
                  <a:schemeClr val="tx1">
                    <a:lumMod val="75000"/>
                    <a:lumOff val="25000"/>
                  </a:schemeClr>
                </a:solidFill>
                <a:latin typeface="微软雅黑" pitchFamily="34" charset="-122"/>
                <a:ea typeface="微软雅黑" pitchFamily="34" charset="-122"/>
              </a:rPr>
              <a:t>设计关键</a:t>
            </a:r>
            <a:r>
              <a:rPr lang="en-US" altLang="zh-CN" dirty="0">
                <a:solidFill>
                  <a:schemeClr val="tx1">
                    <a:lumMod val="75000"/>
                    <a:lumOff val="25000"/>
                  </a:schemeClr>
                </a:solidFill>
                <a:latin typeface="微软雅黑" pitchFamily="34" charset="-122"/>
                <a:ea typeface="微软雅黑" pitchFamily="34" charset="-122"/>
              </a:rPr>
              <a:t>3</a:t>
            </a:r>
            <a:r>
              <a:rPr lang="zh-CN" altLang="en-US" dirty="0">
                <a:solidFill>
                  <a:schemeClr val="tx1">
                    <a:lumMod val="75000"/>
                    <a:lumOff val="25000"/>
                  </a:schemeClr>
                </a:solidFill>
                <a:latin typeface="微软雅黑" pitchFamily="34" charset="-122"/>
                <a:ea typeface="微软雅黑" pitchFamily="34" charset="-122"/>
              </a:rPr>
              <a:t>：</a:t>
            </a:r>
            <a:r>
              <a:rPr lang="zh-CN" altLang="en-US" b="1" dirty="0"/>
              <a:t>减压</a:t>
            </a:r>
            <a:r>
              <a:rPr lang="zh-CN" altLang="en-US" b="1" kern="0" dirty="0">
                <a:solidFill>
                  <a:prstClr val="white"/>
                </a:solidFill>
                <a:latin typeface="微软雅黑" pitchFamily="34" charset="-122"/>
                <a:ea typeface="微软雅黑" pitchFamily="34" charset="-122"/>
              </a:rPr>
              <a:t>本内容</a:t>
            </a:r>
            <a:endParaRPr lang="en-US" altLang="zh-CN" b="1" kern="0" dirty="0">
              <a:solidFill>
                <a:prstClr val="white"/>
              </a:solidFill>
              <a:latin typeface="微软雅黑" pitchFamily="34" charset="-122"/>
              <a:ea typeface="微软雅黑" pitchFamily="34" charset="-122"/>
            </a:endParaRPr>
          </a:p>
        </p:txBody>
      </p:sp>
      <p:pic>
        <p:nvPicPr>
          <p:cNvPr id="9" name="图片 8">
            <a:extLst>
              <a:ext uri="{FF2B5EF4-FFF2-40B4-BE49-F238E27FC236}">
                <a16:creationId xmlns:a16="http://schemas.microsoft.com/office/drawing/2014/main" id="{F86CBB2E-27B2-40D5-84A8-BBB88C17BA85}"/>
              </a:ext>
            </a:extLst>
          </p:cNvPr>
          <p:cNvPicPr>
            <a:picLocks noChangeAspect="1"/>
          </p:cNvPicPr>
          <p:nvPr/>
        </p:nvPicPr>
        <p:blipFill>
          <a:blip r:embed="rId3"/>
          <a:stretch>
            <a:fillRect/>
          </a:stretch>
        </p:blipFill>
        <p:spPr>
          <a:xfrm>
            <a:off x="1522745" y="1855780"/>
            <a:ext cx="7798953" cy="3836671"/>
          </a:xfrm>
          <a:prstGeom prst="rect">
            <a:avLst/>
          </a:prstGeom>
        </p:spPr>
      </p:pic>
    </p:spTree>
    <p:extLst>
      <p:ext uri="{BB962C8B-B14F-4D97-AF65-F5344CB8AC3E}">
        <p14:creationId xmlns:p14="http://schemas.microsoft.com/office/powerpoint/2010/main" val="4122289609"/>
      </p:ext>
    </p:extLst>
  </p:cSld>
  <p:clrMapOvr>
    <a:masterClrMapping/>
  </p:clrMapOvr>
  <mc:AlternateContent xmlns:mc="http://schemas.openxmlformats.org/markup-compatibility/2006" xmlns:p14="http://schemas.microsoft.com/office/powerpoint/2010/main">
    <mc:Choice Requires="p14">
      <p:transition spd="slow" p14:dur="1500" advTm="0">
        <p:split orient="vert"/>
      </p:transition>
    </mc:Choice>
    <mc:Fallback xmlns="">
      <p:transition spd="slow" advTm="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Effect transition="in" filter="fade">
                                      <p:cBhvr>
                                        <p:cTn id="9" dur="500"/>
                                        <p:tgtEl>
                                          <p:spTgt spid="11"/>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p:cTn id="13" dur="500" fill="hold"/>
                                        <p:tgtEl>
                                          <p:spTgt spid="10"/>
                                        </p:tgtEl>
                                        <p:attrNameLst>
                                          <p:attrName>ppt_w</p:attrName>
                                        </p:attrNameLst>
                                      </p:cBhvr>
                                      <p:tavLst>
                                        <p:tav tm="0">
                                          <p:val>
                                            <p:fltVal val="0"/>
                                          </p:val>
                                        </p:tav>
                                        <p:tav tm="100000">
                                          <p:val>
                                            <p:strVal val="#ppt_w"/>
                                          </p:val>
                                        </p:tav>
                                      </p:tavLst>
                                    </p:anim>
                                    <p:anim calcmode="lin" valueType="num">
                                      <p:cBhvr>
                                        <p:cTn id="14" dur="500" fill="hold"/>
                                        <p:tgtEl>
                                          <p:spTgt spid="10"/>
                                        </p:tgtEl>
                                        <p:attrNameLst>
                                          <p:attrName>ppt_h</p:attrName>
                                        </p:attrNameLst>
                                      </p:cBhvr>
                                      <p:tavLst>
                                        <p:tav tm="0">
                                          <p:val>
                                            <p:fltVal val="0"/>
                                          </p:val>
                                        </p:tav>
                                        <p:tav tm="100000">
                                          <p:val>
                                            <p:strVal val="#ppt_h"/>
                                          </p:val>
                                        </p:tav>
                                      </p:tavLst>
                                    </p:anim>
                                    <p:animEffect transition="in" filter="fade">
                                      <p:cBhvr>
                                        <p:cTn id="15" dur="500"/>
                                        <p:tgtEl>
                                          <p:spTgt spid="10"/>
                                        </p:tgtEl>
                                      </p:cBhvr>
                                    </p:animEffect>
                                  </p:childTnLst>
                                </p:cTn>
                              </p:par>
                            </p:childTnLst>
                          </p:cTn>
                        </p:par>
                        <p:par>
                          <p:cTn id="16" fill="hold">
                            <p:stCondLst>
                              <p:cond delay="1000"/>
                            </p:stCondLst>
                            <p:childTnLst>
                              <p:par>
                                <p:cTn id="17" presetID="53" presetClass="entr" presetSubtype="16" fill="hold" grpId="0" nodeType="after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p:cTn id="19" dur="500" fill="hold"/>
                                        <p:tgtEl>
                                          <p:spTgt spid="12"/>
                                        </p:tgtEl>
                                        <p:attrNameLst>
                                          <p:attrName>ppt_w</p:attrName>
                                        </p:attrNameLst>
                                      </p:cBhvr>
                                      <p:tavLst>
                                        <p:tav tm="0">
                                          <p:val>
                                            <p:fltVal val="0"/>
                                          </p:val>
                                        </p:tav>
                                        <p:tav tm="100000">
                                          <p:val>
                                            <p:strVal val="#ppt_w"/>
                                          </p:val>
                                        </p:tav>
                                      </p:tavLst>
                                    </p:anim>
                                    <p:anim calcmode="lin" valueType="num">
                                      <p:cBhvr>
                                        <p:cTn id="20" dur="500" fill="hold"/>
                                        <p:tgtEl>
                                          <p:spTgt spid="12"/>
                                        </p:tgtEl>
                                        <p:attrNameLst>
                                          <p:attrName>ppt_h</p:attrName>
                                        </p:attrNameLst>
                                      </p:cBhvr>
                                      <p:tavLst>
                                        <p:tav tm="0">
                                          <p:val>
                                            <p:fltVal val="0"/>
                                          </p:val>
                                        </p:tav>
                                        <p:tav tm="100000">
                                          <p:val>
                                            <p:strVal val="#ppt_h"/>
                                          </p:val>
                                        </p:tav>
                                      </p:tavLst>
                                    </p:anim>
                                    <p:animEffect transition="in" filter="fade">
                                      <p:cBhvr>
                                        <p:cTn id="2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五边形 69"/>
          <p:cNvSpPr/>
          <p:nvPr/>
        </p:nvSpPr>
        <p:spPr>
          <a:xfrm>
            <a:off x="0" y="260648"/>
            <a:ext cx="353251" cy="588701"/>
          </a:xfrm>
          <a:prstGeom prst="homePlate">
            <a:avLst>
              <a:gd name="adj" fmla="val 4844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71" name="TextBox 49"/>
          <p:cNvSpPr txBox="1"/>
          <p:nvPr/>
        </p:nvSpPr>
        <p:spPr>
          <a:xfrm>
            <a:off x="431371" y="329296"/>
            <a:ext cx="4713278" cy="420564"/>
          </a:xfrm>
          <a:prstGeom prst="rect">
            <a:avLst/>
          </a:prstGeom>
          <a:noFill/>
        </p:spPr>
        <p:txBody>
          <a:bodyPr wrap="none" rtlCol="0">
            <a:spAutoFit/>
          </a:bodyPr>
          <a:lstStyle>
            <a:defPPr>
              <a:defRPr lang="zh-CN"/>
            </a:defPPr>
            <a:lvl1pPr>
              <a:defRPr sz="4000" b="1">
                <a:solidFill>
                  <a:schemeClr val="bg1"/>
                </a:solidFill>
                <a:latin typeface="微软雅黑" pitchFamily="34" charset="-122"/>
                <a:ea typeface="微软雅黑" pitchFamily="34" charset="-122"/>
              </a:defRPr>
            </a:lvl1pPr>
          </a:lstStyle>
          <a:p>
            <a:r>
              <a:rPr lang="zh-CN" altLang="en-US" sz="2133" dirty="0">
                <a:solidFill>
                  <a:schemeClr val="tx1">
                    <a:lumMod val="85000"/>
                    <a:lumOff val="15000"/>
                  </a:schemeClr>
                </a:solidFill>
              </a:rPr>
              <a:t>第三部分 系统实施：</a:t>
            </a:r>
            <a:r>
              <a:rPr lang="en-US" altLang="zh-CN" sz="2133" dirty="0" err="1">
                <a:solidFill>
                  <a:schemeClr val="tx1">
                    <a:lumMod val="85000"/>
                    <a:lumOff val="15000"/>
                  </a:schemeClr>
                </a:solidFill>
              </a:rPr>
              <a:t>EROFS</a:t>
            </a:r>
            <a:r>
              <a:rPr lang="zh-CN" altLang="en-US" sz="2133" dirty="0">
                <a:solidFill>
                  <a:schemeClr val="tx1">
                    <a:lumMod val="85000"/>
                    <a:lumOff val="15000"/>
                  </a:schemeClr>
                </a:solidFill>
              </a:rPr>
              <a:t>图像布局</a:t>
            </a:r>
          </a:p>
        </p:txBody>
      </p:sp>
      <p:sp>
        <p:nvSpPr>
          <p:cNvPr id="5" name="矩形 4"/>
          <p:cNvSpPr>
            <a:spLocks noChangeArrowheads="1"/>
          </p:cNvSpPr>
          <p:nvPr/>
        </p:nvSpPr>
        <p:spPr bwMode="auto">
          <a:xfrm>
            <a:off x="740729" y="4170847"/>
            <a:ext cx="3608983" cy="502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spcBef>
                <a:spcPct val="0"/>
              </a:spcBef>
              <a:buFontTx/>
              <a:buNone/>
            </a:pPr>
            <a:r>
              <a:rPr lang="zh-CN" altLang="en-US" sz="2667" b="1" dirty="0">
                <a:solidFill>
                  <a:schemeClr val="tx1">
                    <a:lumMod val="75000"/>
                    <a:lumOff val="25000"/>
                  </a:schemeClr>
                </a:solidFill>
                <a:latin typeface="微软雅黑" panose="020B0503020204020204" pitchFamily="34" charset="-122"/>
                <a:ea typeface="微软雅黑" panose="020B0503020204020204" pitchFamily="34" charset="-122"/>
              </a:rPr>
              <a:t>两个不同版本</a:t>
            </a:r>
          </a:p>
        </p:txBody>
      </p:sp>
      <p:sp>
        <p:nvSpPr>
          <p:cNvPr id="6" name="矩形 5"/>
          <p:cNvSpPr>
            <a:spLocks noChangeArrowheads="1"/>
          </p:cNvSpPr>
          <p:nvPr/>
        </p:nvSpPr>
        <p:spPr bwMode="auto">
          <a:xfrm>
            <a:off x="509908" y="1388226"/>
            <a:ext cx="3608983" cy="502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spcBef>
                <a:spcPct val="0"/>
              </a:spcBef>
              <a:buFontTx/>
              <a:buNone/>
            </a:pPr>
            <a:r>
              <a:rPr lang="zh-CN" altLang="en-US" sz="2667" b="1" dirty="0">
                <a:solidFill>
                  <a:schemeClr val="tx1">
                    <a:lumMod val="75000"/>
                    <a:lumOff val="25000"/>
                  </a:schemeClr>
                </a:solidFill>
                <a:latin typeface="微软雅黑" panose="020B0503020204020204" pitchFamily="34" charset="-122"/>
                <a:ea typeface="微软雅黑" panose="020B0503020204020204" pitchFamily="34" charset="-122"/>
              </a:rPr>
              <a:t>采取</a:t>
            </a:r>
            <a:r>
              <a:rPr lang="en-US" altLang="zh-CN" sz="2667" b="1" dirty="0" err="1">
                <a:solidFill>
                  <a:schemeClr val="tx1">
                    <a:lumMod val="75000"/>
                    <a:lumOff val="25000"/>
                  </a:schemeClr>
                </a:solidFill>
                <a:latin typeface="微软雅黑" panose="020B0503020204020204" pitchFamily="34" charset="-122"/>
                <a:ea typeface="微软雅黑" panose="020B0503020204020204" pitchFamily="34" charset="-122"/>
              </a:rPr>
              <a:t>LZ4</a:t>
            </a:r>
            <a:r>
              <a:rPr lang="zh-CN" altLang="en-US" sz="2667" b="1" dirty="0">
                <a:solidFill>
                  <a:schemeClr val="tx1">
                    <a:lumMod val="75000"/>
                    <a:lumOff val="25000"/>
                  </a:schemeClr>
                </a:solidFill>
                <a:latin typeface="微软雅黑" panose="020B0503020204020204" pitchFamily="34" charset="-122"/>
                <a:ea typeface="微软雅黑" panose="020B0503020204020204" pitchFamily="34" charset="-122"/>
              </a:rPr>
              <a:t>作为压缩算法</a:t>
            </a:r>
          </a:p>
        </p:txBody>
      </p:sp>
      <p:sp>
        <p:nvSpPr>
          <p:cNvPr id="7" name="TextBox 128"/>
          <p:cNvSpPr txBox="1">
            <a:spLocks noChangeArrowheads="1"/>
          </p:cNvSpPr>
          <p:nvPr/>
        </p:nvSpPr>
        <p:spPr bwMode="auto">
          <a:xfrm>
            <a:off x="11257" y="3827437"/>
            <a:ext cx="609462" cy="1446550"/>
          </a:xfrm>
          <a:prstGeom prst="rect">
            <a:avLst/>
          </a:prstGeom>
          <a:noFill/>
          <a:ln>
            <a:noFill/>
          </a:ln>
        </p:spPr>
        <p:txBody>
          <a:bodyPr wrap="non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spcBef>
                <a:spcPct val="0"/>
              </a:spcBef>
              <a:buFontTx/>
              <a:buNone/>
            </a:pPr>
            <a:r>
              <a:rPr lang="en-US" altLang="zh-CN" sz="8800" dirty="0">
                <a:solidFill>
                  <a:schemeClr val="accent1"/>
                </a:solidFill>
                <a:latin typeface="Haettenschweiler" panose="020B0706040902060204" pitchFamily="34" charset="0"/>
                <a:ea typeface="Kozuka Gothic Pr6N B"/>
                <a:cs typeface="Kozuka Gothic Pr6N B"/>
              </a:rPr>
              <a:t>2</a:t>
            </a:r>
            <a:endParaRPr lang="zh-CN" altLang="en-US" sz="8800" dirty="0">
              <a:solidFill>
                <a:schemeClr val="accent1"/>
              </a:solidFill>
              <a:latin typeface="Haettenschweiler" panose="020B0706040902060204" pitchFamily="34" charset="0"/>
              <a:ea typeface="Kozuka Gothic Pr6N B"/>
              <a:cs typeface="Kozuka Gothic Pr6N B"/>
            </a:endParaRPr>
          </a:p>
        </p:txBody>
      </p:sp>
      <p:sp>
        <p:nvSpPr>
          <p:cNvPr id="8" name="TextBox 129"/>
          <p:cNvSpPr txBox="1">
            <a:spLocks noChangeArrowheads="1"/>
          </p:cNvSpPr>
          <p:nvPr/>
        </p:nvSpPr>
        <p:spPr bwMode="auto">
          <a:xfrm>
            <a:off x="-35842" y="934049"/>
            <a:ext cx="460382" cy="144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spcBef>
                <a:spcPct val="0"/>
              </a:spcBef>
              <a:buFontTx/>
              <a:buNone/>
            </a:pPr>
            <a:r>
              <a:rPr lang="en-US" altLang="zh-CN" sz="8800" dirty="0">
                <a:solidFill>
                  <a:schemeClr val="accent1"/>
                </a:solidFill>
                <a:latin typeface="Haettenschweiler" panose="020B0706040902060204" pitchFamily="34" charset="0"/>
                <a:ea typeface="Kozuka Gothic Pr6N B"/>
                <a:cs typeface="Kozuka Gothic Pr6N B"/>
              </a:rPr>
              <a:t>1</a:t>
            </a:r>
            <a:endParaRPr lang="zh-CN" altLang="en-US" sz="8800" dirty="0">
              <a:solidFill>
                <a:schemeClr val="accent1"/>
              </a:solidFill>
              <a:latin typeface="Haettenschweiler" panose="020B0706040902060204" pitchFamily="34" charset="0"/>
              <a:ea typeface="Kozuka Gothic Pr6N B"/>
              <a:cs typeface="Kozuka Gothic Pr6N B"/>
            </a:endParaRPr>
          </a:p>
        </p:txBody>
      </p:sp>
      <p:sp>
        <p:nvSpPr>
          <p:cNvPr id="9" name="矩形 21"/>
          <p:cNvSpPr>
            <a:spLocks noChangeArrowheads="1"/>
          </p:cNvSpPr>
          <p:nvPr/>
        </p:nvSpPr>
        <p:spPr bwMode="auto">
          <a:xfrm>
            <a:off x="536194" y="4673613"/>
            <a:ext cx="6326246" cy="166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buNone/>
            </a:pPr>
            <a:r>
              <a:rPr lang="en-US" altLang="zh-CN" sz="2000" dirty="0"/>
              <a:t>1</a:t>
            </a:r>
            <a:r>
              <a:rPr lang="zh-CN" altLang="zh-CN" sz="2000" dirty="0"/>
              <a:t>）</a:t>
            </a:r>
            <a:r>
              <a:rPr lang="zh-CN" altLang="en-US" sz="2000" dirty="0"/>
              <a:t>论文</a:t>
            </a:r>
            <a:r>
              <a:rPr lang="zh-CN" altLang="zh-CN" sz="2000" dirty="0"/>
              <a:t>介绍的所有功能和优化功能的最新版本；</a:t>
            </a:r>
            <a:endParaRPr lang="en-US" altLang="zh-CN" sz="2000" dirty="0"/>
          </a:p>
          <a:p>
            <a:pPr>
              <a:buNone/>
            </a:pPr>
            <a:r>
              <a:rPr lang="en-US" altLang="zh-CN" sz="2000" dirty="0"/>
              <a:t> </a:t>
            </a:r>
          </a:p>
          <a:p>
            <a:pPr>
              <a:buNone/>
            </a:pPr>
            <a:r>
              <a:rPr lang="en-US" altLang="zh-CN" sz="2000" dirty="0"/>
              <a:t>2</a:t>
            </a:r>
            <a:r>
              <a:rPr lang="zh-CN" altLang="zh-CN" sz="2000" dirty="0"/>
              <a:t>）商业部署的版本，具有除滚动解压缩和就地解压缩之外的所有功能和优化。</a:t>
            </a:r>
            <a:endPar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20000"/>
              </a:lnSpc>
              <a:spcBef>
                <a:spcPct val="0"/>
              </a:spcBef>
              <a:buFontTx/>
              <a:buNone/>
            </a:pPr>
            <a:endParaRPr lang="zh-CN" altLang="en-US" sz="1867"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2" name="图片 1">
            <a:extLst>
              <a:ext uri="{FF2B5EF4-FFF2-40B4-BE49-F238E27FC236}">
                <a16:creationId xmlns:a16="http://schemas.microsoft.com/office/drawing/2014/main" id="{1747D64F-A355-4486-AA77-953AB03DEDDF}"/>
              </a:ext>
            </a:extLst>
          </p:cNvPr>
          <p:cNvPicPr>
            <a:picLocks noChangeAspect="1"/>
          </p:cNvPicPr>
          <p:nvPr/>
        </p:nvPicPr>
        <p:blipFill>
          <a:blip r:embed="rId3"/>
          <a:stretch>
            <a:fillRect/>
          </a:stretch>
        </p:blipFill>
        <p:spPr>
          <a:xfrm>
            <a:off x="5481017" y="1388226"/>
            <a:ext cx="5855167" cy="2800691"/>
          </a:xfrm>
          <a:prstGeom prst="rect">
            <a:avLst/>
          </a:prstGeom>
        </p:spPr>
      </p:pic>
    </p:spTree>
    <p:extLst>
      <p:ext uri="{BB962C8B-B14F-4D97-AF65-F5344CB8AC3E}">
        <p14:creationId xmlns:p14="http://schemas.microsoft.com/office/powerpoint/2010/main" val="4224585575"/>
      </p:ext>
    </p:extLst>
  </p:cSld>
  <p:clrMapOvr>
    <a:masterClrMapping/>
  </p:clrMapOvr>
  <mc:AlternateContent xmlns:mc="http://schemas.openxmlformats.org/markup-compatibility/2006" xmlns:p14="http://schemas.microsoft.com/office/powerpoint/2010/main">
    <mc:Choice Requires="p14">
      <p:transition spd="slow" p14:dur="1500" advTm="0">
        <p:split orient="vert"/>
      </p:transition>
    </mc:Choice>
    <mc:Fallback xmlns="">
      <p:transition spd="slow" advTm="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1000"/>
                                        <p:tgtEl>
                                          <p:spTgt spid="9"/>
                                        </p:tgtEl>
                                      </p:cBhvr>
                                    </p:animEffect>
                                    <p:anim calcmode="lin" valueType="num">
                                      <p:cBhvr>
                                        <p:cTn id="18" dur="1000" fill="hold"/>
                                        <p:tgtEl>
                                          <p:spTgt spid="9"/>
                                        </p:tgtEl>
                                        <p:attrNameLst>
                                          <p:attrName>ppt_x</p:attrName>
                                        </p:attrNameLst>
                                      </p:cBhvr>
                                      <p:tavLst>
                                        <p:tav tm="0">
                                          <p:val>
                                            <p:strVal val="#ppt_x"/>
                                          </p:val>
                                        </p:tav>
                                        <p:tav tm="100000">
                                          <p:val>
                                            <p:strVal val="#ppt_x"/>
                                          </p:val>
                                        </p:tav>
                                      </p:tavLst>
                                    </p:anim>
                                    <p:anim calcmode="lin" valueType="num">
                                      <p:cBhvr>
                                        <p:cTn id="19" dur="1000" fill="hold"/>
                                        <p:tgtEl>
                                          <p:spTgt spid="9"/>
                                        </p:tgtEl>
                                        <p:attrNameLst>
                                          <p:attrName>ppt_y</p:attrName>
                                        </p:attrNameLst>
                                      </p:cBhvr>
                                      <p:tavLst>
                                        <p:tav tm="0">
                                          <p:val>
                                            <p:strVal val="#ppt_y+.1"/>
                                          </p:val>
                                        </p:tav>
                                        <p:tav tm="100000">
                                          <p:val>
                                            <p:strVal val="#ppt_y"/>
                                          </p:val>
                                        </p:tav>
                                      </p:tavLst>
                                    </p:anim>
                                  </p:childTnLst>
                                </p:cTn>
                              </p:par>
                            </p:childTnLst>
                          </p:cTn>
                        </p:par>
                        <p:par>
                          <p:cTn id="20" fill="hold">
                            <p:stCondLst>
                              <p:cond delay="1000"/>
                            </p:stCondLst>
                            <p:childTnLst>
                              <p:par>
                                <p:cTn id="21" presetID="42" presetClass="entr" presetSubtype="0" fill="hold" grpId="0" nodeType="after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1000"/>
                                        <p:tgtEl>
                                          <p:spTgt spid="6"/>
                                        </p:tgtEl>
                                      </p:cBhvr>
                                    </p:animEffect>
                                    <p:anim calcmode="lin" valueType="num">
                                      <p:cBhvr>
                                        <p:cTn id="24" dur="1000" fill="hold"/>
                                        <p:tgtEl>
                                          <p:spTgt spid="6"/>
                                        </p:tgtEl>
                                        <p:attrNameLst>
                                          <p:attrName>ppt_x</p:attrName>
                                        </p:attrNameLst>
                                      </p:cBhvr>
                                      <p:tavLst>
                                        <p:tav tm="0">
                                          <p:val>
                                            <p:strVal val="#ppt_x"/>
                                          </p:val>
                                        </p:tav>
                                        <p:tav tm="100000">
                                          <p:val>
                                            <p:strVal val="#ppt_x"/>
                                          </p:val>
                                        </p:tav>
                                      </p:tavLst>
                                    </p:anim>
                                    <p:anim calcmode="lin" valueType="num">
                                      <p:cBhvr>
                                        <p:cTn id="25" dur="1000" fill="hold"/>
                                        <p:tgtEl>
                                          <p:spTgt spid="6"/>
                                        </p:tgtEl>
                                        <p:attrNameLst>
                                          <p:attrName>ppt_y</p:attrName>
                                        </p:attrNameLst>
                                      </p:cBhvr>
                                      <p:tavLst>
                                        <p:tav tm="0">
                                          <p:val>
                                            <p:strVal val="#ppt_y+.1"/>
                                          </p:val>
                                        </p:tav>
                                        <p:tav tm="100000">
                                          <p:val>
                                            <p:strVal val="#ppt_y"/>
                                          </p:val>
                                        </p:tav>
                                      </p:tavLst>
                                    </p:anim>
                                  </p:childTnLst>
                                </p:cTn>
                              </p:par>
                              <p:par>
                                <p:cTn id="26" presetID="42" presetClass="entr" presetSubtype="0" fill="hold" grpId="0" nodeType="with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fade">
                                      <p:cBhvr>
                                        <p:cTn id="28" dur="1000"/>
                                        <p:tgtEl>
                                          <p:spTgt spid="8"/>
                                        </p:tgtEl>
                                      </p:cBhvr>
                                    </p:animEffect>
                                    <p:anim calcmode="lin" valueType="num">
                                      <p:cBhvr>
                                        <p:cTn id="29" dur="1000" fill="hold"/>
                                        <p:tgtEl>
                                          <p:spTgt spid="8"/>
                                        </p:tgtEl>
                                        <p:attrNameLst>
                                          <p:attrName>ppt_x</p:attrName>
                                        </p:attrNameLst>
                                      </p:cBhvr>
                                      <p:tavLst>
                                        <p:tav tm="0">
                                          <p:val>
                                            <p:strVal val="#ppt_x"/>
                                          </p:val>
                                        </p:tav>
                                        <p:tav tm="100000">
                                          <p:val>
                                            <p:strVal val="#ppt_x"/>
                                          </p:val>
                                        </p:tav>
                                      </p:tavLst>
                                    </p:anim>
                                    <p:anim calcmode="lin" valueType="num">
                                      <p:cBhvr>
                                        <p:cTn id="30"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9"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ULTRA_SCORM_COURSE_ID" val="213CB869-937E-4259-89CB-18BE15AF61FA"/>
  <p:tag name="ISPRING_SCORM_ENDPOINT" val="&lt;endpoint&gt;&lt;enable&gt;0&lt;/enable&gt;&lt;lrs&gt;http://&lt;/lrs&gt;&lt;auth&gt;0&lt;/auth&gt;&lt;login&gt;&lt;/login&gt;&lt;password&gt;&lt;/password&gt;&lt;key&gt;&lt;/key&gt;&lt;name&gt;&lt;/name&gt;&lt;email&gt;&lt;/email&gt;&lt;/endpoint&gt;&#10;"/>
  <p:tag name="ISPRING_SCORM_RATE_SLIDES" val="1"/>
  <p:tag name="ISPRINGONLINEFOLDERID" val="0"/>
  <p:tag name="ISPRINGONLINEFOLDERPATH" val="内容列表"/>
  <p:tag name="ISPRINGCLOUDFOLDERID" val="0"/>
  <p:tag name="ISPRINGCLOUDFOLDERPATH" val="系统信息库"/>
  <p:tag name="ISPRING_PLAYERS_CUSTOMIZATION" val="UEsDBBQAAgAIAEOUV0cNwDEewAEAANoDAAAPAAAAbm9uZS9wbGF5ZXIueG1spZJPb9QwEMXPW6nfIfK9dpYKUa0cekDKiaJKC4jbyptME1PHDp4Ju/vtmfzZpFuQQOKQaPIy72fPs/X9sXHJT4hog8/EWqYiAV+E0voqE18+5zd34v799ZVunTlBTGyZCR88iKQELKJtiX2PhupMvBAkQ0XCL4+bI9pM1ETtRqnD4SAPtzLESr1J07X69vBxW9TQmBvrkYwvmLvs5VYkbbQhWjpl4l0qrq9WA/ICZ5F7fIXBdf3KKIvQqDYCgieIatz2bN3Q3838NMErOrWAgkdfDbPvTfH8EMrOAfbaSo9tWyDqCYO20rSx6zufYCwyMTbsGkA0FaB0vhJq9Ko/mPWTM1hPHLzA9ty22zuLNYsjfejeLerubBmyVxNHXYJ0M0wwnGLeOZeDoS5CKZIIPzrLVd5jv85HkK7FuJzn7h0+Wy/xULDGVW4KCvH0gR18JFOUco5ejtHLwdTbh+ITF49TnNsFMgezhKBratzbf86j7/6fOEp4Mp0jcV7B+hKOueW/BA2PQsAz9pqk1sl+tTOVd9ftmxdX40Iadzdl8R1FQiZWwNewNGTUos8w9Zqm1fg5JTTHotXv91JPRC5/AVBLAQIAABQAAgAIAEOUV0cNwDEewAEAANoDAAAPAAAAAAAAAAEAAAAAAAAAAABub25lL3BsYXllci54bWxQSwUGAAAAAAEAAQA9AAAA7QEAAAAA"/>
  <p:tag name="ISPRING_PRESENTATION_TITLE" val="4-24-2"/>
</p:tagLst>
</file>

<file path=ppt/theme/theme1.xml><?xml version="1.0" encoding="utf-8"?>
<a:theme xmlns:a="http://schemas.openxmlformats.org/drawingml/2006/main" name="自定义设计方案">
  <a:themeElements>
    <a:clrScheme name="LvyhTools保存的主题色-20170405-161542">
      <a:dk1>
        <a:srgbClr val="000000"/>
      </a:dk1>
      <a:lt1>
        <a:srgbClr val="FFFFFF"/>
      </a:lt1>
      <a:dk2>
        <a:srgbClr val="44546A"/>
      </a:dk2>
      <a:lt2>
        <a:srgbClr val="E7E6E6"/>
      </a:lt2>
      <a:accent1>
        <a:srgbClr val="1F3C80"/>
      </a:accent1>
      <a:accent2>
        <a:srgbClr val="DD212A"/>
      </a:accent2>
      <a:accent3>
        <a:srgbClr val="1F3C80"/>
      </a:accent3>
      <a:accent4>
        <a:srgbClr val="DD212A"/>
      </a:accent4>
      <a:accent5>
        <a:srgbClr val="1F3C80"/>
      </a:accent5>
      <a:accent6>
        <a:srgbClr val="DD212A"/>
      </a:accent6>
      <a:hlink>
        <a:srgbClr val="0563C1"/>
      </a:hlink>
      <a:folHlink>
        <a:srgbClr val="954F72"/>
      </a:folHlink>
    </a:clrScheme>
    <a:fontScheme name="自定义 1">
      <a:majorFont>
        <a:latin typeface="Impact"/>
        <a:ea typeface="华康俪金黑W8(P)"/>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rtlCol="0" anchor="ctr">
        <a:spAutoFit/>
      </a:bodyPr>
      <a:lstStyle>
        <a:defPPr>
          <a:lnSpc>
            <a:spcPct val="120000"/>
          </a:lnSpc>
          <a:defRPr dirty="0" smtClean="0">
            <a:solidFill>
              <a:schemeClr val="tx1">
                <a:lumMod val="75000"/>
                <a:lumOff val="25000"/>
              </a:schemeClr>
            </a:solidFill>
          </a:defRPr>
        </a:defPPr>
      </a:lstStyle>
    </a:txDef>
  </a:objectDefaults>
  <a:extraClrSchemeLst/>
  <a:extLst>
    <a:ext uri="{05A4C25C-085E-4340-85A3-A5531E510DB2}">
      <thm15:themeFamily xmlns:thm15="http://schemas.microsoft.com/office/thememl/2012/main" name="MC-.potx" id="{F245F98B-A7FA-44AD-B8C5-FD9938FF4CB4}" vid="{AF67692B-30E7-4B31-A33A-7E672886C321}"/>
    </a:ext>
  </a:extLst>
</a:theme>
</file>

<file path=ppt/theme/theme2.xml><?xml version="1.0" encoding="utf-8"?>
<a:theme xmlns:a="http://schemas.openxmlformats.org/drawingml/2006/main" name="1_自定义设计方案">
  <a:themeElements>
    <a:clrScheme name="LvyhTools保存的主题色-20170405-161542">
      <a:dk1>
        <a:srgbClr val="000000"/>
      </a:dk1>
      <a:lt1>
        <a:srgbClr val="FFFFFF"/>
      </a:lt1>
      <a:dk2>
        <a:srgbClr val="44546A"/>
      </a:dk2>
      <a:lt2>
        <a:srgbClr val="E7E6E6"/>
      </a:lt2>
      <a:accent1>
        <a:srgbClr val="1F3C80"/>
      </a:accent1>
      <a:accent2>
        <a:srgbClr val="DD212A"/>
      </a:accent2>
      <a:accent3>
        <a:srgbClr val="1F3C80"/>
      </a:accent3>
      <a:accent4>
        <a:srgbClr val="DD212A"/>
      </a:accent4>
      <a:accent5>
        <a:srgbClr val="1F3C80"/>
      </a:accent5>
      <a:accent6>
        <a:srgbClr val="DD212A"/>
      </a:accent6>
      <a:hlink>
        <a:srgbClr val="0563C1"/>
      </a:hlink>
      <a:folHlink>
        <a:srgbClr val="954F72"/>
      </a:folHlink>
    </a:clrScheme>
    <a:fontScheme name="自定义 1">
      <a:majorFont>
        <a:latin typeface="Impact"/>
        <a:ea typeface="华康俪金黑W8(P)"/>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C-.potx" id="{F245F98B-A7FA-44AD-B8C5-FD9938FF4CB4}" vid="{78354BC1-A4D2-4A7E-8527-1BBC5B4C8273}"/>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MC-</Template>
  <TotalTime>1042</TotalTime>
  <Words>979</Words>
  <Application>Microsoft Office PowerPoint</Application>
  <PresentationFormat>宽屏</PresentationFormat>
  <Paragraphs>143</Paragraphs>
  <Slides>17</Slides>
  <Notes>17</Notes>
  <HiddenSlides>0</HiddenSlides>
  <MMClips>1</MMClips>
  <ScaleCrop>false</ScaleCrop>
  <HeadingPairs>
    <vt:vector size="6" baseType="variant">
      <vt:variant>
        <vt:lpstr>已用的字体</vt:lpstr>
      </vt:variant>
      <vt:variant>
        <vt:i4>7</vt:i4>
      </vt:variant>
      <vt:variant>
        <vt:lpstr>主题</vt:lpstr>
      </vt:variant>
      <vt:variant>
        <vt:i4>2</vt:i4>
      </vt:variant>
      <vt:variant>
        <vt:lpstr>幻灯片标题</vt:lpstr>
      </vt:variant>
      <vt:variant>
        <vt:i4>17</vt:i4>
      </vt:variant>
    </vt:vector>
  </HeadingPairs>
  <TitlesOfParts>
    <vt:vector size="26" baseType="lpstr">
      <vt:lpstr>等线</vt:lpstr>
      <vt:lpstr>宋体</vt:lpstr>
      <vt:lpstr>微软雅黑</vt:lpstr>
      <vt:lpstr>Agency FB</vt:lpstr>
      <vt:lpstr>Arial</vt:lpstr>
      <vt:lpstr>Calibri</vt:lpstr>
      <vt:lpstr>Haettenschweiler</vt:lpstr>
      <vt:lpstr>自定义设计方案</vt:lpstr>
      <vt:lpstr>1_自定义设计方案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4-24-2</dc:title>
  <dc:subject/>
  <dc:creator>QQ1801380800</dc:creator>
  <cp:keywords>MC</cp:keywords>
  <dc:description>欢迎定制PPT-QQ1801380800</dc:description>
  <cp:lastModifiedBy>Brant Kobe</cp:lastModifiedBy>
  <cp:revision>58</cp:revision>
  <dcterms:created xsi:type="dcterms:W3CDTF">2017-04-26T07:00:54Z</dcterms:created>
  <dcterms:modified xsi:type="dcterms:W3CDTF">2019-10-27T15:02:36Z</dcterms:modified>
  <cp:category>模板</cp:category>
</cp:coreProperties>
</file>